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4" r:id="rId4"/>
    <p:sldId id="270" r:id="rId5"/>
    <p:sldId id="271" r:id="rId6"/>
    <p:sldId id="258" r:id="rId7"/>
    <p:sldId id="259" r:id="rId8"/>
    <p:sldId id="275" r:id="rId9"/>
    <p:sldId id="260" r:id="rId10"/>
    <p:sldId id="262" r:id="rId11"/>
    <p:sldId id="289" r:id="rId12"/>
    <p:sldId id="277" r:id="rId13"/>
    <p:sldId id="290" r:id="rId14"/>
    <p:sldId id="286" r:id="rId15"/>
    <p:sldId id="280" r:id="rId16"/>
    <p:sldId id="279" r:id="rId17"/>
    <p:sldId id="263" r:id="rId18"/>
    <p:sldId id="330" r:id="rId19"/>
    <p:sldId id="333" r:id="rId20"/>
    <p:sldId id="331" r:id="rId21"/>
    <p:sldId id="332" r:id="rId22"/>
    <p:sldId id="334" r:id="rId23"/>
    <p:sldId id="322" r:id="rId24"/>
    <p:sldId id="297" r:id="rId25"/>
    <p:sldId id="324" r:id="rId26"/>
    <p:sldId id="302" r:id="rId27"/>
    <p:sldId id="325" r:id="rId28"/>
    <p:sldId id="341" r:id="rId29"/>
    <p:sldId id="298" r:id="rId30"/>
    <p:sldId id="326" r:id="rId31"/>
    <p:sldId id="327" r:id="rId32"/>
    <p:sldId id="295" r:id="rId33"/>
    <p:sldId id="303" r:id="rId34"/>
    <p:sldId id="328" r:id="rId35"/>
    <p:sldId id="307" r:id="rId36"/>
    <p:sldId id="329" r:id="rId37"/>
    <p:sldId id="272" r:id="rId38"/>
    <p:sldId id="296" r:id="rId39"/>
    <p:sldId id="309" r:id="rId40"/>
    <p:sldId id="265" r:id="rId41"/>
    <p:sldId id="310" r:id="rId42"/>
    <p:sldId id="311" r:id="rId43"/>
    <p:sldId id="299" r:id="rId44"/>
    <p:sldId id="300" r:id="rId45"/>
    <p:sldId id="314" r:id="rId46"/>
    <p:sldId id="301" r:id="rId47"/>
    <p:sldId id="315" r:id="rId48"/>
    <p:sldId id="317" r:id="rId49"/>
    <p:sldId id="319" r:id="rId50"/>
    <p:sldId id="320" r:id="rId51"/>
    <p:sldId id="304" r:id="rId52"/>
    <p:sldId id="305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Basics of Object-Oriented Programming" id="{FAF5FE7D-F97D-4217-BAD0-A57621B4E66F}">
          <p14:sldIdLst>
            <p14:sldId id="274"/>
            <p14:sldId id="270"/>
            <p14:sldId id="271"/>
            <p14:sldId id="258"/>
            <p14:sldId id="259"/>
            <p14:sldId id="275"/>
            <p14:sldId id="260"/>
            <p14:sldId id="262"/>
            <p14:sldId id="289"/>
            <p14:sldId id="277"/>
            <p14:sldId id="290"/>
            <p14:sldId id="286"/>
            <p14:sldId id="280"/>
            <p14:sldId id="279"/>
            <p14:sldId id="263"/>
          </p14:sldIdLst>
        </p14:section>
        <p14:section name="About special methods" id="{C2A85E08-D9A4-4AC4-8384-F4D2682B073D}">
          <p14:sldIdLst>
            <p14:sldId id="330"/>
            <p14:sldId id="333"/>
            <p14:sldId id="331"/>
            <p14:sldId id="332"/>
            <p14:sldId id="334"/>
          </p14:sldIdLst>
        </p14:section>
        <p14:section name="Has a relationship" id="{8C1767C3-7403-493E-BF81-5EFFD69A370A}">
          <p14:sldIdLst>
            <p14:sldId id="322"/>
            <p14:sldId id="297"/>
            <p14:sldId id="324"/>
            <p14:sldId id="302"/>
            <p14:sldId id="325"/>
          </p14:sldIdLst>
        </p14:section>
        <p14:section name="Conclusion" id="{F95051E7-454E-4369-99EC-935EC27AFE93}">
          <p14:sldIdLst>
            <p14:sldId id="341"/>
          </p14:sldIdLst>
        </p14:section>
        <p14:section name="Is a relationship" id="{E6CA0B86-1555-4AAB-B079-BB2F9BB343DC}">
          <p14:sldIdLst>
            <p14:sldId id="298"/>
            <p14:sldId id="326"/>
            <p14:sldId id="327"/>
            <p14:sldId id="295"/>
            <p14:sldId id="303"/>
            <p14:sldId id="328"/>
            <p14:sldId id="307"/>
            <p14:sldId id="329"/>
          </p14:sldIdLst>
        </p14:section>
        <p14:section name="Some good practice in OOP" id="{B2D609FE-6FD0-4D6A-869A-529C498D8113}">
          <p14:sldIdLst>
            <p14:sldId id="272"/>
            <p14:sldId id="296"/>
            <p14:sldId id="309"/>
            <p14:sldId id="265"/>
            <p14:sldId id="310"/>
            <p14:sldId id="311"/>
            <p14:sldId id="299"/>
            <p14:sldId id="300"/>
            <p14:sldId id="314"/>
            <p14:sldId id="301"/>
            <p14:sldId id="315"/>
            <p14:sldId id="317"/>
            <p14:sldId id="319"/>
            <p14:sldId id="320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/>
            <a:t>Hero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E3CE84-A7AB-4B1D-9EDA-06DCB67FB9D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E2AEC3E-953B-4409-854E-D851BDEDE075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D4F41F8-513B-4D6A-90AC-23EE360AC258}" type="parTrans" cxnId="{6AB9B069-4E02-4E31-ABC6-1948AA36FF70}">
      <dgm:prSet/>
      <dgm:spPr/>
      <dgm:t>
        <a:bodyPr/>
        <a:lstStyle/>
        <a:p>
          <a:endParaRPr lang="fr-FR"/>
        </a:p>
      </dgm:t>
    </dgm:pt>
    <dgm:pt modelId="{66288508-AC15-4277-B371-A2D8414B257D}" type="sibTrans" cxnId="{6AB9B069-4E02-4E31-ABC6-1948AA36FF70}">
      <dgm:prSet/>
      <dgm:spPr/>
      <dgm:t>
        <a:bodyPr/>
        <a:lstStyle/>
        <a:p>
          <a:endParaRPr lang="fr-FR"/>
        </a:p>
      </dgm:t>
    </dgm:pt>
    <dgm:pt modelId="{CE2A1354-38B1-4325-B91E-E8A67D4AB404}" type="asst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00B81740-A736-4D3F-B337-8B19F8600DEC}" type="parTrans" cxnId="{9153A950-B173-45A0-8B5C-27DCDBF8BAE5}">
      <dgm:prSet/>
      <dgm:spPr/>
      <dgm:t>
        <a:bodyPr/>
        <a:lstStyle/>
        <a:p>
          <a:endParaRPr lang="fr-FR"/>
        </a:p>
      </dgm:t>
    </dgm:pt>
    <dgm:pt modelId="{B3C91AD2-E9A7-475E-9F45-029FFE72E69C}" type="sibTrans" cxnId="{9153A950-B173-45A0-8B5C-27DCDBF8BAE5}">
      <dgm:prSet/>
      <dgm:spPr/>
      <dgm:t>
        <a:bodyPr/>
        <a:lstStyle/>
        <a:p>
          <a:endParaRPr lang="fr-FR"/>
        </a:p>
      </dgm:t>
    </dgm:pt>
    <dgm:pt modelId="{85D9915B-D60B-4D4D-875E-7B9CE809696B}" type="asst">
      <dgm:prSet phldrT="[Text]"/>
      <dgm:spPr/>
      <dgm:t>
        <a:bodyPr/>
        <a:lstStyle/>
        <a:p>
          <a:r>
            <a:rPr lang="fr-FR" dirty="0"/>
            <a:t>Bow </a:t>
          </a:r>
          <a:r>
            <a:rPr lang="fr-FR" dirty="0" err="1"/>
            <a:t>object</a:t>
          </a:r>
          <a:endParaRPr lang="fr-FR" dirty="0"/>
        </a:p>
      </dgm:t>
    </dgm:pt>
    <dgm:pt modelId="{EBD485B7-3BFE-46FE-BBCA-3BBAE3E0B4FB}" type="parTrans" cxnId="{9D073A71-37F5-4EBB-8168-BDBC842495C8}">
      <dgm:prSet/>
      <dgm:spPr/>
      <dgm:t>
        <a:bodyPr/>
        <a:lstStyle/>
        <a:p>
          <a:endParaRPr lang="fr-FR"/>
        </a:p>
      </dgm:t>
    </dgm:pt>
    <dgm:pt modelId="{D8A07EDB-0340-4364-B13E-FE70AE873C2D}" type="sibTrans" cxnId="{9D073A71-37F5-4EBB-8168-BDBC842495C8}">
      <dgm:prSet/>
      <dgm:spPr/>
      <dgm:t>
        <a:bodyPr/>
        <a:lstStyle/>
        <a:p>
          <a:endParaRPr lang="fr-FR"/>
        </a:p>
      </dgm:t>
    </dgm:pt>
    <dgm:pt modelId="{500C5BD8-3600-45A9-AABE-B64818F73444}" type="asst">
      <dgm:prSet phldrT="[Text]"/>
      <dgm:spPr/>
      <dgm:t>
        <a:bodyPr/>
        <a:lstStyle/>
        <a:p>
          <a:r>
            <a:rPr lang="fr-FR" dirty="0"/>
            <a:t>Staff </a:t>
          </a:r>
          <a:r>
            <a:rPr lang="fr-FR" dirty="0" err="1"/>
            <a:t>object</a:t>
          </a:r>
          <a:endParaRPr lang="fr-FR" dirty="0"/>
        </a:p>
      </dgm:t>
    </dgm:pt>
    <dgm:pt modelId="{08CB891E-4D57-4AE2-9845-C0F72FFC5EEC}" type="parTrans" cxnId="{7B09F461-BCD9-4E63-8DFD-93C7B276DB29}">
      <dgm:prSet/>
      <dgm:spPr/>
      <dgm:t>
        <a:bodyPr/>
        <a:lstStyle/>
        <a:p>
          <a:endParaRPr lang="fr-FR"/>
        </a:p>
      </dgm:t>
    </dgm:pt>
    <dgm:pt modelId="{26E743BF-350A-4A8A-A3AA-FE2F67FFACD6}" type="sibTrans" cxnId="{7B09F461-BCD9-4E63-8DFD-93C7B276DB29}">
      <dgm:prSet/>
      <dgm:spPr/>
      <dgm:t>
        <a:bodyPr/>
        <a:lstStyle/>
        <a:p>
          <a:endParaRPr lang="fr-FR"/>
        </a:p>
      </dgm:t>
    </dgm:pt>
    <dgm:pt modelId="{AB40B926-61C2-4351-B668-6CE6735D80FD}" type="asst">
      <dgm:prSet phldrT="[Text]"/>
      <dgm:spPr/>
      <dgm:t>
        <a:bodyPr/>
        <a:lstStyle/>
        <a:p>
          <a:r>
            <a:rPr lang="fr-FR" dirty="0"/>
            <a:t>Etc.</a:t>
          </a:r>
        </a:p>
      </dgm:t>
    </dgm:pt>
    <dgm:pt modelId="{EBE77805-5C65-45AD-9CFB-1336E90AD3CC}" type="parTrans" cxnId="{20EB660B-465C-4E0E-9BEB-0457F7C841B1}">
      <dgm:prSet/>
      <dgm:spPr/>
      <dgm:t>
        <a:bodyPr/>
        <a:lstStyle/>
        <a:p>
          <a:endParaRPr lang="fr-FR"/>
        </a:p>
      </dgm:t>
    </dgm:pt>
    <dgm:pt modelId="{9E7BCEEE-005A-4213-A1B0-91F876C88866}" type="sibTrans" cxnId="{20EB660B-465C-4E0E-9BEB-0457F7C841B1}">
      <dgm:prSet/>
      <dgm:spPr/>
      <dgm:t>
        <a:bodyPr/>
        <a:lstStyle/>
        <a:p>
          <a:endParaRPr lang="fr-FR"/>
        </a:p>
      </dgm:t>
    </dgm:pt>
    <dgm:pt modelId="{001DE43B-5F26-4E91-96EC-3EDB1A6B880C}" type="pres">
      <dgm:prSet presAssocID="{CDE3CE84-A7AB-4B1D-9EDA-06DCB67FB9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340E7C1-F169-47F4-B955-F5D0E821E4EB}" type="pres">
      <dgm:prSet presAssocID="{AE2AEC3E-953B-4409-854E-D851BDEDE075}" presName="root1" presStyleCnt="0"/>
      <dgm:spPr/>
    </dgm:pt>
    <dgm:pt modelId="{CBE3BAF5-0BBF-42C5-9AA5-203818C98FF3}" type="pres">
      <dgm:prSet presAssocID="{AE2AEC3E-953B-4409-854E-D851BDEDE075}" presName="LevelOneTextNode" presStyleLbl="node0" presStyleIdx="0" presStyleCnt="1">
        <dgm:presLayoutVars>
          <dgm:chPref val="3"/>
        </dgm:presLayoutVars>
      </dgm:prSet>
      <dgm:spPr/>
    </dgm:pt>
    <dgm:pt modelId="{2CE4229D-6271-4AA2-801C-251566A444F9}" type="pres">
      <dgm:prSet presAssocID="{AE2AEC3E-953B-4409-854E-D851BDEDE075}" presName="level2hierChild" presStyleCnt="0"/>
      <dgm:spPr/>
    </dgm:pt>
    <dgm:pt modelId="{AFDF0026-0F6F-4852-A980-1DDC9855F4F3}" type="pres">
      <dgm:prSet presAssocID="{00B81740-A736-4D3F-B337-8B19F8600DEC}" presName="conn2-1" presStyleLbl="parChTrans1D2" presStyleIdx="0" presStyleCnt="4"/>
      <dgm:spPr/>
    </dgm:pt>
    <dgm:pt modelId="{A0D256F2-3E4F-4F08-BB53-5C9AA70E4D11}" type="pres">
      <dgm:prSet presAssocID="{00B81740-A736-4D3F-B337-8B19F8600DEC}" presName="connTx" presStyleLbl="parChTrans1D2" presStyleIdx="0" presStyleCnt="4"/>
      <dgm:spPr/>
    </dgm:pt>
    <dgm:pt modelId="{33C95993-8C85-4857-B956-167E65CC429C}" type="pres">
      <dgm:prSet presAssocID="{CE2A1354-38B1-4325-B91E-E8A67D4AB404}" presName="root2" presStyleCnt="0"/>
      <dgm:spPr/>
    </dgm:pt>
    <dgm:pt modelId="{973D07AF-63B7-4A0B-A999-31271AF8D9A5}" type="pres">
      <dgm:prSet presAssocID="{CE2A1354-38B1-4325-B91E-E8A67D4AB404}" presName="LevelTwoTextNode" presStyleLbl="asst1" presStyleIdx="0" presStyleCnt="4">
        <dgm:presLayoutVars>
          <dgm:chPref val="3"/>
        </dgm:presLayoutVars>
      </dgm:prSet>
      <dgm:spPr/>
    </dgm:pt>
    <dgm:pt modelId="{6A87ED9C-0526-4378-9F3E-919171775065}" type="pres">
      <dgm:prSet presAssocID="{CE2A1354-38B1-4325-B91E-E8A67D4AB404}" presName="level3hierChild" presStyleCnt="0"/>
      <dgm:spPr/>
    </dgm:pt>
    <dgm:pt modelId="{99CAFEB3-5E37-47F5-8F97-EA84DE91A55A}" type="pres">
      <dgm:prSet presAssocID="{EBD485B7-3BFE-46FE-BBCA-3BBAE3E0B4FB}" presName="conn2-1" presStyleLbl="parChTrans1D2" presStyleIdx="1" presStyleCnt="4"/>
      <dgm:spPr/>
    </dgm:pt>
    <dgm:pt modelId="{91B2F9BA-6DEE-4A93-AFFA-98C67297C16D}" type="pres">
      <dgm:prSet presAssocID="{EBD485B7-3BFE-46FE-BBCA-3BBAE3E0B4FB}" presName="connTx" presStyleLbl="parChTrans1D2" presStyleIdx="1" presStyleCnt="4"/>
      <dgm:spPr/>
    </dgm:pt>
    <dgm:pt modelId="{2461A86C-8331-476B-ABE9-39B21E66C027}" type="pres">
      <dgm:prSet presAssocID="{85D9915B-D60B-4D4D-875E-7B9CE809696B}" presName="root2" presStyleCnt="0"/>
      <dgm:spPr/>
    </dgm:pt>
    <dgm:pt modelId="{CEC6F6D2-B36F-4796-BDAD-AFC02E57E9E3}" type="pres">
      <dgm:prSet presAssocID="{85D9915B-D60B-4D4D-875E-7B9CE809696B}" presName="LevelTwoTextNode" presStyleLbl="asst1" presStyleIdx="1" presStyleCnt="4">
        <dgm:presLayoutVars>
          <dgm:chPref val="3"/>
        </dgm:presLayoutVars>
      </dgm:prSet>
      <dgm:spPr/>
    </dgm:pt>
    <dgm:pt modelId="{5997A17A-9DBF-4AF9-B5CC-2ADCCC1DE9E3}" type="pres">
      <dgm:prSet presAssocID="{85D9915B-D60B-4D4D-875E-7B9CE809696B}" presName="level3hierChild" presStyleCnt="0"/>
      <dgm:spPr/>
    </dgm:pt>
    <dgm:pt modelId="{D759AA0A-8541-47A8-B7D3-08ADCDBA86BC}" type="pres">
      <dgm:prSet presAssocID="{08CB891E-4D57-4AE2-9845-C0F72FFC5EEC}" presName="conn2-1" presStyleLbl="parChTrans1D2" presStyleIdx="2" presStyleCnt="4"/>
      <dgm:spPr/>
    </dgm:pt>
    <dgm:pt modelId="{07F8FAB7-DBA6-466E-8FC0-30D7ED88C11F}" type="pres">
      <dgm:prSet presAssocID="{08CB891E-4D57-4AE2-9845-C0F72FFC5EEC}" presName="connTx" presStyleLbl="parChTrans1D2" presStyleIdx="2" presStyleCnt="4"/>
      <dgm:spPr/>
    </dgm:pt>
    <dgm:pt modelId="{AC90DD84-4560-4E73-AEC4-2678252DA976}" type="pres">
      <dgm:prSet presAssocID="{500C5BD8-3600-45A9-AABE-B64818F73444}" presName="root2" presStyleCnt="0"/>
      <dgm:spPr/>
    </dgm:pt>
    <dgm:pt modelId="{FAAABA24-1246-4397-B454-B26C586B653C}" type="pres">
      <dgm:prSet presAssocID="{500C5BD8-3600-45A9-AABE-B64818F73444}" presName="LevelTwoTextNode" presStyleLbl="asst1" presStyleIdx="2" presStyleCnt="4">
        <dgm:presLayoutVars>
          <dgm:chPref val="3"/>
        </dgm:presLayoutVars>
      </dgm:prSet>
      <dgm:spPr/>
    </dgm:pt>
    <dgm:pt modelId="{1B9212D6-A487-4832-8A16-CCF2A7B1ECCE}" type="pres">
      <dgm:prSet presAssocID="{500C5BD8-3600-45A9-AABE-B64818F73444}" presName="level3hierChild" presStyleCnt="0"/>
      <dgm:spPr/>
    </dgm:pt>
    <dgm:pt modelId="{74FE6F1F-D979-4FBF-B372-D43EC71C9BCD}" type="pres">
      <dgm:prSet presAssocID="{EBE77805-5C65-45AD-9CFB-1336E90AD3CC}" presName="conn2-1" presStyleLbl="parChTrans1D2" presStyleIdx="3" presStyleCnt="4"/>
      <dgm:spPr/>
    </dgm:pt>
    <dgm:pt modelId="{8FA6E20F-2262-4B32-B409-3E7567074A45}" type="pres">
      <dgm:prSet presAssocID="{EBE77805-5C65-45AD-9CFB-1336E90AD3CC}" presName="connTx" presStyleLbl="parChTrans1D2" presStyleIdx="3" presStyleCnt="4"/>
      <dgm:spPr/>
    </dgm:pt>
    <dgm:pt modelId="{662FF432-8317-403C-9CC2-502F6ED771D5}" type="pres">
      <dgm:prSet presAssocID="{AB40B926-61C2-4351-B668-6CE6735D80FD}" presName="root2" presStyleCnt="0"/>
      <dgm:spPr/>
    </dgm:pt>
    <dgm:pt modelId="{6B31ED55-B41E-42ED-899D-A334004B5D0E}" type="pres">
      <dgm:prSet presAssocID="{AB40B926-61C2-4351-B668-6CE6735D80FD}" presName="LevelTwoTextNode" presStyleLbl="asst1" presStyleIdx="3" presStyleCnt="4">
        <dgm:presLayoutVars>
          <dgm:chPref val="3"/>
        </dgm:presLayoutVars>
      </dgm:prSet>
      <dgm:spPr/>
    </dgm:pt>
    <dgm:pt modelId="{086998C6-C227-430A-9363-4AAE16C1E984}" type="pres">
      <dgm:prSet presAssocID="{AB40B926-61C2-4351-B668-6CE6735D80FD}" presName="level3hierChild" presStyleCnt="0"/>
      <dgm:spPr/>
    </dgm:pt>
  </dgm:ptLst>
  <dgm:cxnLst>
    <dgm:cxn modelId="{20EB660B-465C-4E0E-9BEB-0457F7C841B1}" srcId="{AE2AEC3E-953B-4409-854E-D851BDEDE075}" destId="{AB40B926-61C2-4351-B668-6CE6735D80FD}" srcOrd="3" destOrd="0" parTransId="{EBE77805-5C65-45AD-9CFB-1336E90AD3CC}" sibTransId="{9E7BCEEE-005A-4213-A1B0-91F876C88866}"/>
    <dgm:cxn modelId="{D5C50816-02F6-4509-9086-E7FB9113EC35}" type="presOf" srcId="{AB40B926-61C2-4351-B668-6CE6735D80FD}" destId="{6B31ED55-B41E-42ED-899D-A334004B5D0E}" srcOrd="0" destOrd="0" presId="urn:microsoft.com/office/officeart/2005/8/layout/hierarchy2"/>
    <dgm:cxn modelId="{53C3CA19-AE77-414C-8B1A-46F7C9444F61}" type="presOf" srcId="{CE2A1354-38B1-4325-B91E-E8A67D4AB404}" destId="{973D07AF-63B7-4A0B-A999-31271AF8D9A5}" srcOrd="0" destOrd="0" presId="urn:microsoft.com/office/officeart/2005/8/layout/hierarchy2"/>
    <dgm:cxn modelId="{BF770031-B869-4204-946D-78012BFC7FEB}" type="presOf" srcId="{EBD485B7-3BFE-46FE-BBCA-3BBAE3E0B4FB}" destId="{99CAFEB3-5E37-47F5-8F97-EA84DE91A55A}" srcOrd="0" destOrd="0" presId="urn:microsoft.com/office/officeart/2005/8/layout/hierarchy2"/>
    <dgm:cxn modelId="{F7310E5C-BDA2-4884-961C-07B57EEC3D02}" type="presOf" srcId="{00B81740-A736-4D3F-B337-8B19F8600DEC}" destId="{AFDF0026-0F6F-4852-A980-1DDC9855F4F3}" srcOrd="0" destOrd="0" presId="urn:microsoft.com/office/officeart/2005/8/layout/hierarchy2"/>
    <dgm:cxn modelId="{562A8D5C-3C9D-41C5-93E5-342BAE31ADD9}" type="presOf" srcId="{EBE77805-5C65-45AD-9CFB-1336E90AD3CC}" destId="{74FE6F1F-D979-4FBF-B372-D43EC71C9BCD}" srcOrd="0" destOrd="0" presId="urn:microsoft.com/office/officeart/2005/8/layout/hierarchy2"/>
    <dgm:cxn modelId="{7B09F461-BCD9-4E63-8DFD-93C7B276DB29}" srcId="{AE2AEC3E-953B-4409-854E-D851BDEDE075}" destId="{500C5BD8-3600-45A9-AABE-B64818F73444}" srcOrd="2" destOrd="0" parTransId="{08CB891E-4D57-4AE2-9845-C0F72FFC5EEC}" sibTransId="{26E743BF-350A-4A8A-A3AA-FE2F67FFACD6}"/>
    <dgm:cxn modelId="{6AB9B069-4E02-4E31-ABC6-1948AA36FF70}" srcId="{CDE3CE84-A7AB-4B1D-9EDA-06DCB67FB9D3}" destId="{AE2AEC3E-953B-4409-854E-D851BDEDE075}" srcOrd="0" destOrd="0" parTransId="{FD4F41F8-513B-4D6A-90AC-23EE360AC258}" sibTransId="{66288508-AC15-4277-B371-A2D8414B257D}"/>
    <dgm:cxn modelId="{9153A950-B173-45A0-8B5C-27DCDBF8BAE5}" srcId="{AE2AEC3E-953B-4409-854E-D851BDEDE075}" destId="{CE2A1354-38B1-4325-B91E-E8A67D4AB404}" srcOrd="0" destOrd="0" parTransId="{00B81740-A736-4D3F-B337-8B19F8600DEC}" sibTransId="{B3C91AD2-E9A7-475E-9F45-029FFE72E69C}"/>
    <dgm:cxn modelId="{9D073A71-37F5-4EBB-8168-BDBC842495C8}" srcId="{AE2AEC3E-953B-4409-854E-D851BDEDE075}" destId="{85D9915B-D60B-4D4D-875E-7B9CE809696B}" srcOrd="1" destOrd="0" parTransId="{EBD485B7-3BFE-46FE-BBCA-3BBAE3E0B4FB}" sibTransId="{D8A07EDB-0340-4364-B13E-FE70AE873C2D}"/>
    <dgm:cxn modelId="{8DE9235A-87F5-4A9F-AF95-3B82862DF232}" type="presOf" srcId="{85D9915B-D60B-4D4D-875E-7B9CE809696B}" destId="{CEC6F6D2-B36F-4796-BDAD-AFC02E57E9E3}" srcOrd="0" destOrd="0" presId="urn:microsoft.com/office/officeart/2005/8/layout/hierarchy2"/>
    <dgm:cxn modelId="{87D9E1B4-ED44-4C77-9238-F60591C1D0A2}" type="presOf" srcId="{EBD485B7-3BFE-46FE-BBCA-3BBAE3E0B4FB}" destId="{91B2F9BA-6DEE-4A93-AFFA-98C67297C16D}" srcOrd="1" destOrd="0" presId="urn:microsoft.com/office/officeart/2005/8/layout/hierarchy2"/>
    <dgm:cxn modelId="{C5D990BE-A1CC-4195-8FE9-F858C142D0CB}" type="presOf" srcId="{500C5BD8-3600-45A9-AABE-B64818F73444}" destId="{FAAABA24-1246-4397-B454-B26C586B653C}" srcOrd="0" destOrd="0" presId="urn:microsoft.com/office/officeart/2005/8/layout/hierarchy2"/>
    <dgm:cxn modelId="{EAE7DEC7-669E-4630-AA32-24F09AD7C53D}" type="presOf" srcId="{00B81740-A736-4D3F-B337-8B19F8600DEC}" destId="{A0D256F2-3E4F-4F08-BB53-5C9AA70E4D11}" srcOrd="1" destOrd="0" presId="urn:microsoft.com/office/officeart/2005/8/layout/hierarchy2"/>
    <dgm:cxn modelId="{04F9BCD3-1479-444C-978D-5ADF0D3E49FF}" type="presOf" srcId="{08CB891E-4D57-4AE2-9845-C0F72FFC5EEC}" destId="{07F8FAB7-DBA6-466E-8FC0-30D7ED88C11F}" srcOrd="1" destOrd="0" presId="urn:microsoft.com/office/officeart/2005/8/layout/hierarchy2"/>
    <dgm:cxn modelId="{A65586D5-51E0-403E-BFE5-CE91E45BFD50}" type="presOf" srcId="{EBE77805-5C65-45AD-9CFB-1336E90AD3CC}" destId="{8FA6E20F-2262-4B32-B409-3E7567074A45}" srcOrd="1" destOrd="0" presId="urn:microsoft.com/office/officeart/2005/8/layout/hierarchy2"/>
    <dgm:cxn modelId="{0A475BDA-B3E4-4791-9785-24664640F1DE}" type="presOf" srcId="{AE2AEC3E-953B-4409-854E-D851BDEDE075}" destId="{CBE3BAF5-0BBF-42C5-9AA5-203818C98FF3}" srcOrd="0" destOrd="0" presId="urn:microsoft.com/office/officeart/2005/8/layout/hierarchy2"/>
    <dgm:cxn modelId="{6261CEE7-004C-478D-99E4-44107F59382F}" type="presOf" srcId="{CDE3CE84-A7AB-4B1D-9EDA-06DCB67FB9D3}" destId="{001DE43B-5F26-4E91-96EC-3EDB1A6B880C}" srcOrd="0" destOrd="0" presId="urn:microsoft.com/office/officeart/2005/8/layout/hierarchy2"/>
    <dgm:cxn modelId="{56CB58FD-DF7C-4313-81C6-CE7219C070D9}" type="presOf" srcId="{08CB891E-4D57-4AE2-9845-C0F72FFC5EEC}" destId="{D759AA0A-8541-47A8-B7D3-08ADCDBA86BC}" srcOrd="0" destOrd="0" presId="urn:microsoft.com/office/officeart/2005/8/layout/hierarchy2"/>
    <dgm:cxn modelId="{5767A1A2-5998-42DD-B1A3-E423AD148B58}" type="presParOf" srcId="{001DE43B-5F26-4E91-96EC-3EDB1A6B880C}" destId="{4340E7C1-F169-47F4-B955-F5D0E821E4EB}" srcOrd="0" destOrd="0" presId="urn:microsoft.com/office/officeart/2005/8/layout/hierarchy2"/>
    <dgm:cxn modelId="{B31ADD8D-B60A-4BA9-BF9D-E04EA97ADDDB}" type="presParOf" srcId="{4340E7C1-F169-47F4-B955-F5D0E821E4EB}" destId="{CBE3BAF5-0BBF-42C5-9AA5-203818C98FF3}" srcOrd="0" destOrd="0" presId="urn:microsoft.com/office/officeart/2005/8/layout/hierarchy2"/>
    <dgm:cxn modelId="{0CCF45C9-9C11-41F7-B0B0-7B05F350AAE5}" type="presParOf" srcId="{4340E7C1-F169-47F4-B955-F5D0E821E4EB}" destId="{2CE4229D-6271-4AA2-801C-251566A444F9}" srcOrd="1" destOrd="0" presId="urn:microsoft.com/office/officeart/2005/8/layout/hierarchy2"/>
    <dgm:cxn modelId="{1773C3B1-D44C-474C-A8DC-27BB2D05ED9C}" type="presParOf" srcId="{2CE4229D-6271-4AA2-801C-251566A444F9}" destId="{AFDF0026-0F6F-4852-A980-1DDC9855F4F3}" srcOrd="0" destOrd="0" presId="urn:microsoft.com/office/officeart/2005/8/layout/hierarchy2"/>
    <dgm:cxn modelId="{768DFF24-BACD-41FC-86C2-22A97BE6006E}" type="presParOf" srcId="{AFDF0026-0F6F-4852-A980-1DDC9855F4F3}" destId="{A0D256F2-3E4F-4F08-BB53-5C9AA70E4D11}" srcOrd="0" destOrd="0" presId="urn:microsoft.com/office/officeart/2005/8/layout/hierarchy2"/>
    <dgm:cxn modelId="{713B6A49-A5FB-4B07-B656-800899D7B374}" type="presParOf" srcId="{2CE4229D-6271-4AA2-801C-251566A444F9}" destId="{33C95993-8C85-4857-B956-167E65CC429C}" srcOrd="1" destOrd="0" presId="urn:microsoft.com/office/officeart/2005/8/layout/hierarchy2"/>
    <dgm:cxn modelId="{9350E1F8-F2D2-46F7-B19F-67A04CE7EA6F}" type="presParOf" srcId="{33C95993-8C85-4857-B956-167E65CC429C}" destId="{973D07AF-63B7-4A0B-A999-31271AF8D9A5}" srcOrd="0" destOrd="0" presId="urn:microsoft.com/office/officeart/2005/8/layout/hierarchy2"/>
    <dgm:cxn modelId="{BA302857-0613-43AC-9B6C-B8E7246563FD}" type="presParOf" srcId="{33C95993-8C85-4857-B956-167E65CC429C}" destId="{6A87ED9C-0526-4378-9F3E-919171775065}" srcOrd="1" destOrd="0" presId="urn:microsoft.com/office/officeart/2005/8/layout/hierarchy2"/>
    <dgm:cxn modelId="{2B9C4AC6-4818-4F2D-BE61-8BB57F389EBD}" type="presParOf" srcId="{2CE4229D-6271-4AA2-801C-251566A444F9}" destId="{99CAFEB3-5E37-47F5-8F97-EA84DE91A55A}" srcOrd="2" destOrd="0" presId="urn:microsoft.com/office/officeart/2005/8/layout/hierarchy2"/>
    <dgm:cxn modelId="{66B1C85F-E8BC-43B0-B085-5C3149BDF345}" type="presParOf" srcId="{99CAFEB3-5E37-47F5-8F97-EA84DE91A55A}" destId="{91B2F9BA-6DEE-4A93-AFFA-98C67297C16D}" srcOrd="0" destOrd="0" presId="urn:microsoft.com/office/officeart/2005/8/layout/hierarchy2"/>
    <dgm:cxn modelId="{D3E30C09-4C96-4A86-AB8B-52B591D96994}" type="presParOf" srcId="{2CE4229D-6271-4AA2-801C-251566A444F9}" destId="{2461A86C-8331-476B-ABE9-39B21E66C027}" srcOrd="3" destOrd="0" presId="urn:microsoft.com/office/officeart/2005/8/layout/hierarchy2"/>
    <dgm:cxn modelId="{3E838E57-68EF-464E-9267-E1683BFA5351}" type="presParOf" srcId="{2461A86C-8331-476B-ABE9-39B21E66C027}" destId="{CEC6F6D2-B36F-4796-BDAD-AFC02E57E9E3}" srcOrd="0" destOrd="0" presId="urn:microsoft.com/office/officeart/2005/8/layout/hierarchy2"/>
    <dgm:cxn modelId="{AAFE9071-C1DB-4882-AEB0-0106367242FA}" type="presParOf" srcId="{2461A86C-8331-476B-ABE9-39B21E66C027}" destId="{5997A17A-9DBF-4AF9-B5CC-2ADCCC1DE9E3}" srcOrd="1" destOrd="0" presId="urn:microsoft.com/office/officeart/2005/8/layout/hierarchy2"/>
    <dgm:cxn modelId="{0CE97548-8706-4EA7-8905-F68CD836E158}" type="presParOf" srcId="{2CE4229D-6271-4AA2-801C-251566A444F9}" destId="{D759AA0A-8541-47A8-B7D3-08ADCDBA86BC}" srcOrd="4" destOrd="0" presId="urn:microsoft.com/office/officeart/2005/8/layout/hierarchy2"/>
    <dgm:cxn modelId="{6932539D-A735-4FC9-B8AB-A6AAC75D2A76}" type="presParOf" srcId="{D759AA0A-8541-47A8-B7D3-08ADCDBA86BC}" destId="{07F8FAB7-DBA6-466E-8FC0-30D7ED88C11F}" srcOrd="0" destOrd="0" presId="urn:microsoft.com/office/officeart/2005/8/layout/hierarchy2"/>
    <dgm:cxn modelId="{26A4D216-5BF1-4550-B256-663FBD22205E}" type="presParOf" srcId="{2CE4229D-6271-4AA2-801C-251566A444F9}" destId="{AC90DD84-4560-4E73-AEC4-2678252DA976}" srcOrd="5" destOrd="0" presId="urn:microsoft.com/office/officeart/2005/8/layout/hierarchy2"/>
    <dgm:cxn modelId="{BE9B0C62-945B-4A76-B3BB-ED96D3FD8514}" type="presParOf" srcId="{AC90DD84-4560-4E73-AEC4-2678252DA976}" destId="{FAAABA24-1246-4397-B454-B26C586B653C}" srcOrd="0" destOrd="0" presId="urn:microsoft.com/office/officeart/2005/8/layout/hierarchy2"/>
    <dgm:cxn modelId="{C7AFFA1F-7924-420B-BCF6-23288AE0CF21}" type="presParOf" srcId="{AC90DD84-4560-4E73-AEC4-2678252DA976}" destId="{1B9212D6-A487-4832-8A16-CCF2A7B1ECCE}" srcOrd="1" destOrd="0" presId="urn:microsoft.com/office/officeart/2005/8/layout/hierarchy2"/>
    <dgm:cxn modelId="{0EF453BA-64A7-42D5-B968-70A8F940DBBA}" type="presParOf" srcId="{2CE4229D-6271-4AA2-801C-251566A444F9}" destId="{74FE6F1F-D979-4FBF-B372-D43EC71C9BCD}" srcOrd="6" destOrd="0" presId="urn:microsoft.com/office/officeart/2005/8/layout/hierarchy2"/>
    <dgm:cxn modelId="{3AC13671-92DB-4C9B-B989-FAC240CCAEDB}" type="presParOf" srcId="{74FE6F1F-D979-4FBF-B372-D43EC71C9BCD}" destId="{8FA6E20F-2262-4B32-B409-3E7567074A45}" srcOrd="0" destOrd="0" presId="urn:microsoft.com/office/officeart/2005/8/layout/hierarchy2"/>
    <dgm:cxn modelId="{3488E117-D4D0-4DA0-A87D-81E71F416CAD}" type="presParOf" srcId="{2CE4229D-6271-4AA2-801C-251566A444F9}" destId="{662FF432-8317-403C-9CC2-502F6ED771D5}" srcOrd="7" destOrd="0" presId="urn:microsoft.com/office/officeart/2005/8/layout/hierarchy2"/>
    <dgm:cxn modelId="{43FB88C0-91D5-4FE2-AE8A-6FAD8D5AAD43}" type="presParOf" srcId="{662FF432-8317-403C-9CC2-502F6ED771D5}" destId="{6B31ED55-B41E-42ED-899D-A334004B5D0E}" srcOrd="0" destOrd="0" presId="urn:microsoft.com/office/officeart/2005/8/layout/hierarchy2"/>
    <dgm:cxn modelId="{64E36B74-38DA-4837-97A7-E95AE45C3FD8}" type="presParOf" srcId="{662FF432-8317-403C-9CC2-502F6ED771D5}" destId="{086998C6-C227-430A-9363-4AAE16C1E98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220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Hero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54470" y="54250"/>
        <a:ext cx="2244532" cy="1743747"/>
      </dsp:txXfrm>
    </dsp:sp>
    <dsp:sp modelId="{7433E362-680B-4766-91EA-CD21903DABD7}">
      <dsp:nvSpPr>
        <dsp:cNvPr id="0" name=""/>
        <dsp:cNvSpPr/>
      </dsp:nvSpPr>
      <dsp:spPr>
        <a:xfrm>
          <a:off x="2597655" y="237306"/>
          <a:ext cx="1799845" cy="13776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2597655" y="512833"/>
        <a:ext cx="1386555" cy="826579"/>
      </dsp:txXfrm>
    </dsp:sp>
    <dsp:sp modelId="{20CF4BBA-13BC-458F-8728-CD69254A2438}">
      <dsp:nvSpPr>
        <dsp:cNvPr id="0" name=""/>
        <dsp:cNvSpPr/>
      </dsp:nvSpPr>
      <dsp:spPr>
        <a:xfrm>
          <a:off x="4575243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Weapon</a:t>
          </a:r>
          <a:r>
            <a:rPr lang="fr-FR" sz="4200" kern="1200" dirty="0"/>
            <a:t>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4629493" y="54250"/>
        <a:ext cx="2244532" cy="1743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3BAF5-0BBF-42C5-9AA5-203818C98FF3}">
      <dsp:nvSpPr>
        <dsp:cNvPr id="0" name=""/>
        <dsp:cNvSpPr/>
      </dsp:nvSpPr>
      <dsp:spPr>
        <a:xfrm>
          <a:off x="410770" y="1469518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Weapon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435705" y="1494453"/>
        <a:ext cx="1652846" cy="801488"/>
      </dsp:txXfrm>
    </dsp:sp>
    <dsp:sp modelId="{AFDF0026-0F6F-4852-A980-1DDC9855F4F3}">
      <dsp:nvSpPr>
        <dsp:cNvPr id="0" name=""/>
        <dsp:cNvSpPr/>
      </dsp:nvSpPr>
      <dsp:spPr>
        <a:xfrm rot="17692822">
          <a:off x="1644610" y="1140686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1120429"/>
        <a:ext cx="80942" cy="80942"/>
      </dsp:txXfrm>
    </dsp:sp>
    <dsp:sp modelId="{973D07AF-63B7-4A0B-A999-31271AF8D9A5}">
      <dsp:nvSpPr>
        <dsp:cNvPr id="0" name=""/>
        <dsp:cNvSpPr/>
      </dsp:nvSpPr>
      <dsp:spPr>
        <a:xfrm>
          <a:off x="2794573" y="925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Sword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25860"/>
        <a:ext cx="1652846" cy="801488"/>
      </dsp:txXfrm>
    </dsp:sp>
    <dsp:sp modelId="{99CAFEB3-5E37-47F5-8F97-EA84DE91A55A}">
      <dsp:nvSpPr>
        <dsp:cNvPr id="0" name=""/>
        <dsp:cNvSpPr/>
      </dsp:nvSpPr>
      <dsp:spPr>
        <a:xfrm rot="19457599">
          <a:off x="2034650" y="1630217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1629462"/>
        <a:ext cx="41938" cy="41938"/>
      </dsp:txXfrm>
    </dsp:sp>
    <dsp:sp modelId="{CEC6F6D2-B36F-4796-BDAD-AFC02E57E9E3}">
      <dsp:nvSpPr>
        <dsp:cNvPr id="0" name=""/>
        <dsp:cNvSpPr/>
      </dsp:nvSpPr>
      <dsp:spPr>
        <a:xfrm>
          <a:off x="2794573" y="979987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Bow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004922"/>
        <a:ext cx="1652846" cy="801488"/>
      </dsp:txXfrm>
    </dsp:sp>
    <dsp:sp modelId="{D759AA0A-8541-47A8-B7D3-08ADCDBA86BC}">
      <dsp:nvSpPr>
        <dsp:cNvPr id="0" name=""/>
        <dsp:cNvSpPr/>
      </dsp:nvSpPr>
      <dsp:spPr>
        <a:xfrm rot="2142401">
          <a:off x="2034650" y="2119748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2118993"/>
        <a:ext cx="41938" cy="41938"/>
      </dsp:txXfrm>
    </dsp:sp>
    <dsp:sp modelId="{FAAABA24-1246-4397-B454-B26C586B653C}">
      <dsp:nvSpPr>
        <dsp:cNvPr id="0" name=""/>
        <dsp:cNvSpPr/>
      </dsp:nvSpPr>
      <dsp:spPr>
        <a:xfrm>
          <a:off x="2794573" y="1959049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Staff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983984"/>
        <a:ext cx="1652846" cy="801488"/>
      </dsp:txXfrm>
    </dsp:sp>
    <dsp:sp modelId="{74FE6F1F-D979-4FBF-B372-D43EC71C9BCD}">
      <dsp:nvSpPr>
        <dsp:cNvPr id="0" name=""/>
        <dsp:cNvSpPr/>
      </dsp:nvSpPr>
      <dsp:spPr>
        <a:xfrm rot="3907178">
          <a:off x="1644610" y="2609279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2589022"/>
        <a:ext cx="80942" cy="80942"/>
      </dsp:txXfrm>
    </dsp:sp>
    <dsp:sp modelId="{6B31ED55-B41E-42ED-899D-A334004B5D0E}">
      <dsp:nvSpPr>
        <dsp:cNvPr id="0" name=""/>
        <dsp:cNvSpPr/>
      </dsp:nvSpPr>
      <dsp:spPr>
        <a:xfrm>
          <a:off x="2794573" y="2938111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Etc.</a:t>
          </a:r>
        </a:p>
      </dsp:txBody>
      <dsp:txXfrm>
        <a:off x="2819508" y="2963046"/>
        <a:ext cx="1652846" cy="801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195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Sword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39338" y="39143"/>
        <a:ext cx="2005287" cy="1258145"/>
      </dsp:txXfrm>
    </dsp:sp>
    <dsp:sp modelId="{7433E362-680B-4766-91EA-CD21903DABD7}">
      <dsp:nvSpPr>
        <dsp:cNvPr id="0" name=""/>
        <dsp:cNvSpPr/>
      </dsp:nvSpPr>
      <dsp:spPr>
        <a:xfrm>
          <a:off x="2300183" y="58278"/>
          <a:ext cx="1593735" cy="12198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2300183" y="302253"/>
        <a:ext cx="1227773" cy="731923"/>
      </dsp:txXfrm>
    </dsp:sp>
    <dsp:sp modelId="{20CF4BBA-13BC-458F-8728-CD69254A2438}">
      <dsp:nvSpPr>
        <dsp:cNvPr id="0" name=""/>
        <dsp:cNvSpPr/>
      </dsp:nvSpPr>
      <dsp:spPr>
        <a:xfrm>
          <a:off x="4051307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Weapon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4090450" y="39143"/>
        <a:ext cx="2005287" cy="125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A21F9-E144-417A-98C6-04FF5303EF8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89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W6S1-2</a:t>
            </a:r>
            <a:br>
              <a:rPr lang="en-US" dirty="0"/>
            </a:br>
            <a:r>
              <a:rPr lang="en-US" dirty="0"/>
              <a:t>Object-oriented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br>
              <a:rPr lang="en-US" dirty="0"/>
            </a:br>
            <a:r>
              <a:rPr lang="en-US" dirty="0"/>
              <a:t>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06E8F-3527-4157-9601-652D86E59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,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time an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the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of the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096000" y="1553169"/>
            <a:ext cx="5970953" cy="51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2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22C8C-41F6-4468-BD9A-BEAD085B3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C01B8-8098-4762-AE49-D8834F349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B490D295-B270-4CC9-BF3A-38F77E9EEBB5}"/>
              </a:ext>
            </a:extLst>
          </p:cNvPr>
          <p:cNvSpPr/>
          <p:nvPr/>
        </p:nvSpPr>
        <p:spPr>
          <a:xfrm>
            <a:off x="1961946" y="4464752"/>
            <a:ext cx="2286000" cy="2286000"/>
          </a:xfrm>
          <a:prstGeom prst="noSmoking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6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631E3BE-5C95-4FDD-93B8-E0F088EC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523515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/>
              <a:t>default values </a:t>
            </a:r>
            <a:r>
              <a:rPr lang="fr-FR" dirty="0"/>
              <a:t>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expects</a:t>
            </a:r>
            <a:r>
              <a:rPr lang="fr-FR" dirty="0"/>
              <a:t> a </a:t>
            </a:r>
            <a:r>
              <a:rPr lang="fr-FR" b="1" dirty="0" err="1">
                <a:solidFill>
                  <a:srgbClr val="7030A0"/>
                </a:solidFill>
              </a:rPr>
              <a:t>name</a:t>
            </a:r>
            <a:r>
              <a:rPr lang="fr-FR" dirty="0"/>
              <a:t> and a </a:t>
            </a:r>
            <a:r>
              <a:rPr lang="fr-FR" b="1" dirty="0" err="1">
                <a:solidFill>
                  <a:srgbClr val="7030A0"/>
                </a:solidFill>
              </a:rPr>
              <a:t>hero_class</a:t>
            </a:r>
            <a:r>
              <a:rPr lang="fr-FR" dirty="0"/>
              <a:t>, as </a:t>
            </a:r>
            <a:r>
              <a:rPr lang="fr-FR" b="1" dirty="0" err="1"/>
              <a:t>mandatory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36F46-B22E-4330-9321-88B327FBF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9FF26-F639-4F7F-ACC9-D723F7B02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806092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pass</a:t>
            </a:r>
            <a:r>
              <a:rPr lang="fr-FR" dirty="0"/>
              <a:t> an </a:t>
            </a:r>
            <a:r>
              <a:rPr lang="fr-FR" b="1" dirty="0" err="1"/>
              <a:t>optional</a:t>
            </a:r>
            <a:r>
              <a:rPr lang="fr-FR" b="1" dirty="0"/>
              <a:t> input</a:t>
            </a:r>
            <a:r>
              <a:rPr lang="fr-FR" dirty="0"/>
              <a:t>, the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value.</a:t>
            </a:r>
          </a:p>
          <a:p>
            <a:r>
              <a:rPr lang="fr-FR" dirty="0"/>
              <a:t>If no value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passed</a:t>
            </a:r>
            <a:r>
              <a:rPr lang="fr-FR" dirty="0"/>
              <a:t> for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/>
              <a:t>,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we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b="1" dirty="0"/>
              <a:t>by default</a:t>
            </a:r>
            <a:r>
              <a:rPr lang="fr-FR" dirty="0"/>
              <a:t>,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b="1" dirty="0">
                <a:solidFill>
                  <a:srgbClr val="00B050"/>
                </a:solidFill>
              </a:rPr>
              <a:t>100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D7A37-9B02-4757-90FE-3CA99864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205-1850-4376-B707-227F7E02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__dict__ </a:t>
            </a:r>
            <a:r>
              <a:rPr lang="fr-FR" dirty="0" err="1"/>
              <a:t>special</a:t>
            </a:r>
            <a:r>
              <a:rPr lang="fr-FR" b="1" dirty="0"/>
              <a:t> </a:t>
            </a:r>
            <a:r>
              <a:rPr lang="fr-FR" dirty="0" err="1"/>
              <a:t>attribute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0EC6E-81F7-4864-AB05-AF45DE4C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117" y="1744949"/>
            <a:ext cx="5292760" cy="4358865"/>
          </a:xfrm>
        </p:spPr>
        <p:txBody>
          <a:bodyPr>
            <a:normAutofit/>
          </a:bodyPr>
          <a:lstStyle/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concept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b="1" dirty="0" err="1"/>
              <a:t>attribute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 </a:t>
            </a:r>
            <a:r>
              <a:rPr lang="fr-FR" b="1" dirty="0">
                <a:solidFill>
                  <a:srgbClr val="00B050"/>
                </a:solidFill>
              </a:rPr>
              <a:t>__dict__</a:t>
            </a:r>
            <a:r>
              <a:rPr lang="fr-FR" dirty="0">
                <a:solidFill>
                  <a:srgbClr val="00B050"/>
                </a:solidFill>
              </a:rPr>
              <a:t>.</a:t>
            </a:r>
          </a:p>
          <a:p>
            <a:r>
              <a:rPr lang="fr-FR" dirty="0"/>
              <a:t>By default,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produces</a:t>
            </a:r>
            <a:r>
              <a:rPr lang="fr-FR" dirty="0"/>
              <a:t> a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dirty="0" err="1"/>
              <a:t>containing</a:t>
            </a:r>
            <a:endParaRPr lang="fr-FR" dirty="0"/>
          </a:p>
          <a:p>
            <a:pPr lvl="1"/>
            <a:r>
              <a:rPr lang="fr-FR" dirty="0"/>
              <a:t>all the </a:t>
            </a:r>
            <a:r>
              <a:rPr lang="fr-FR" b="1" dirty="0" err="1"/>
              <a:t>attributes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b="1" dirty="0"/>
              <a:t>values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(Looks </a:t>
            </a:r>
            <a:r>
              <a:rPr lang="fr-FR" dirty="0" err="1"/>
              <a:t>familiar</a:t>
            </a:r>
            <a:r>
              <a:rPr lang="fr-FR" dirty="0"/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23FF6-AF84-4D88-B550-983590762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5" t="38975" r="10513" b="52820"/>
          <a:stretch/>
        </p:blipFill>
        <p:spPr>
          <a:xfrm>
            <a:off x="838200" y="5778378"/>
            <a:ext cx="10403049" cy="79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10AAA-1D9A-455D-87C5-AED0AFAA1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35122"/>
          <a:stretch/>
        </p:blipFill>
        <p:spPr>
          <a:xfrm>
            <a:off x="5933869" y="1649045"/>
            <a:ext cx="6127014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FBE20-CB96-4628-B998-D0B33423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t="37744" r="78141" b="32513"/>
          <a:stretch/>
        </p:blipFill>
        <p:spPr>
          <a:xfrm>
            <a:off x="6635261" y="1452574"/>
            <a:ext cx="4736123" cy="50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A52C2-7891-4547-943D-51365DBA5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5" t="7764" r="75577" b="43590"/>
          <a:stretch/>
        </p:blipFill>
        <p:spPr>
          <a:xfrm>
            <a:off x="6666522" y="148492"/>
            <a:ext cx="5423878" cy="6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(Week6, Session1-2 – W6S1-2)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BF3C-8871-418C-8E19-98D8959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str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F193B-1B38-4020-B69E-EA7572638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781" y="2118728"/>
            <a:ext cx="4645152" cy="4739271"/>
          </a:xfrm>
        </p:spPr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str</a:t>
            </a:r>
            <a:r>
              <a:rPr lang="fr-FR" b="1" dirty="0">
                <a:solidFill>
                  <a:srgbClr val="00B050"/>
                </a:solidFill>
              </a:rPr>
              <a:t>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/>
              <a:t>convert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string</a:t>
            </a:r>
            <a:r>
              <a:rPr lang="fr-FR" dirty="0"/>
              <a:t> type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 err="1"/>
              <a:t>displayed</a:t>
            </a:r>
            <a:r>
              <a:rPr lang="fr-FR" dirty="0"/>
              <a:t> on screen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>
                <a:solidFill>
                  <a:srgbClr val="00B050"/>
                </a:solidFill>
              </a:rPr>
              <a:t>print</a:t>
            </a:r>
            <a:r>
              <a:rPr lang="fr-FR" b="1" dirty="0">
                <a:solidFill>
                  <a:srgbClr val="00B050"/>
                </a:solidFill>
              </a:rPr>
              <a:t>()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8AF72-505D-4B26-878B-88DF38613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40205" r="66090" b="29436"/>
          <a:stretch/>
        </p:blipFill>
        <p:spPr>
          <a:xfrm>
            <a:off x="5344472" y="2017342"/>
            <a:ext cx="6790276" cy="31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REVELATION:</a:t>
            </a:r>
            <a:r>
              <a:rPr lang="fr-FR" dirty="0"/>
              <a:t> This </a:t>
            </a:r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>
                <a:solidFill>
                  <a:srgbClr val="00B050"/>
                </a:solidFill>
              </a:rPr>
              <a:t>def</a:t>
            </a:r>
            <a:r>
              <a:rPr lang="fr-FR" dirty="0"/>
              <a:t> are </a:t>
            </a:r>
            <a:r>
              <a:rPr lang="fr-FR" dirty="0" err="1"/>
              <a:t>nothing</a:t>
            </a:r>
            <a:r>
              <a:rPr lang="fr-FR" dirty="0"/>
              <a:t> but variables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instructions.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RPG </a:t>
            </a:r>
            <a:r>
              <a:rPr lang="fr-FR" dirty="0" err="1"/>
              <a:t>hero</a:t>
            </a:r>
            <a:endParaRPr lang="fr-FR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216" y="1931437"/>
            <a:ext cx="5373102" cy="4125486"/>
          </a:xfrm>
        </p:spPr>
        <p:txBody>
          <a:bodyPr>
            <a:normAutofit/>
          </a:bodyPr>
          <a:lstStyle/>
          <a:p>
            <a:r>
              <a:rPr lang="en-US" dirty="0"/>
              <a:t>Let us get back to our </a:t>
            </a:r>
            <a:r>
              <a:rPr lang="en-US" b="1" dirty="0"/>
              <a:t>Hero</a:t>
            </a:r>
            <a:r>
              <a:rPr lang="en-US" dirty="0"/>
              <a:t> object.</a:t>
            </a:r>
          </a:p>
          <a:p>
            <a:endParaRPr lang="en-US" dirty="0"/>
          </a:p>
          <a:p>
            <a:r>
              <a:rPr lang="en-US" b="1" u="sng" dirty="0"/>
              <a:t>Problem:</a:t>
            </a:r>
            <a:r>
              <a:rPr lang="en-US" b="1" dirty="0"/>
              <a:t> </a:t>
            </a:r>
            <a:r>
              <a:rPr lang="en-US" dirty="0"/>
              <a:t>our Hero’s attack capabilities probably depend on the weapon he has </a:t>
            </a:r>
            <a:r>
              <a:rPr lang="en-US" b="1" dirty="0"/>
              <a:t>equipped</a:t>
            </a:r>
            <a:r>
              <a:rPr lang="en-US" dirty="0"/>
              <a:t>.</a:t>
            </a:r>
          </a:p>
          <a:p>
            <a:r>
              <a:rPr lang="en-US" dirty="0"/>
              <a:t>And that is probably an </a:t>
            </a:r>
            <a:r>
              <a:rPr lang="en-US" b="1" dirty="0"/>
              <a:t>object</a:t>
            </a:r>
            <a:r>
              <a:rPr lang="en-US" dirty="0"/>
              <a:t> as well!</a:t>
            </a: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DBD8F82-1142-418C-BBD7-B6209571968A}"/>
              </a:ext>
            </a:extLst>
          </p:cNvPr>
          <p:cNvSpPr/>
          <p:nvPr/>
        </p:nvSpPr>
        <p:spPr>
          <a:xfrm rot="19504174">
            <a:off x="7421500" y="5218650"/>
            <a:ext cx="2049397" cy="149537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59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Introducing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Reusing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concepts,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endParaRPr lang="fr-FR" b="1" dirty="0"/>
          </a:p>
          <a:p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4EC5-0A7A-4854-932A-43B53DCC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 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r>
              <a:rPr lang="fr-FR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39BFE-F4C8-4CC5-B6FF-17335E8C4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9" t="26071" r="18013" b="30872"/>
          <a:stretch/>
        </p:blipFill>
        <p:spPr>
          <a:xfrm>
            <a:off x="5572370" y="2085557"/>
            <a:ext cx="6481786" cy="45809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085557"/>
            <a:ext cx="4645152" cy="400262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have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b="1" dirty="0" err="1"/>
              <a:t>assigns</a:t>
            </a:r>
            <a:r>
              <a:rPr lang="fr-FR" dirty="0"/>
              <a:t> a custom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dirty="0"/>
              <a:t> (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to the </a:t>
            </a:r>
            <a:r>
              <a:rPr lang="fr-FR" b="1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equiped_weapon</a:t>
            </a:r>
            <a:r>
              <a:rPr lang="fr-FR" b="1" dirty="0"/>
              <a:t> </a:t>
            </a:r>
          </a:p>
          <a:p>
            <a:pPr lvl="1"/>
            <a:r>
              <a:rPr lang="fr-FR" dirty="0"/>
              <a:t>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r>
              <a:rPr lang="fr-FR" dirty="0"/>
              <a:t>Our Hero can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D3C87D-05BF-4932-9F36-F20EA4A0464B}"/>
              </a:ext>
            </a:extLst>
          </p:cNvPr>
          <p:cNvSpPr/>
          <p:nvPr/>
        </p:nvSpPr>
        <p:spPr>
          <a:xfrm>
            <a:off x="5144515" y="600554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09F4C4-FCC2-46C5-9B7F-E159813377C1}"/>
              </a:ext>
            </a:extLst>
          </p:cNvPr>
          <p:cNvSpPr/>
          <p:nvPr/>
        </p:nvSpPr>
        <p:spPr>
          <a:xfrm>
            <a:off x="5191407" y="5189810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33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517314"/>
            <a:ext cx="4645152" cy="383659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force </a:t>
            </a:r>
            <a:r>
              <a:rPr lang="fr-FR" dirty="0" err="1"/>
              <a:t>our</a:t>
            </a:r>
            <a:r>
              <a:rPr lang="fr-FR" dirty="0"/>
              <a:t> Hero to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equip_weapon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endParaRPr lang="fr-FR" b="1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b="1" u="sng" dirty="0"/>
              <a:t>« </a:t>
            </a:r>
            <a:r>
              <a:rPr lang="fr-FR" b="1" u="sng" dirty="0" err="1"/>
              <a:t>has-a</a:t>
            </a:r>
            <a:r>
              <a:rPr lang="fr-FR" b="1" u="sng" dirty="0"/>
              <a:t> »</a:t>
            </a:r>
            <a:r>
              <a:rPr lang="fr-FR" b="1" dirty="0"/>
              <a:t>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 err="1"/>
              <a:t>Because</a:t>
            </a:r>
            <a:r>
              <a:rPr lang="fr-FR" dirty="0"/>
              <a:t> one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object’s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b="1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endParaRPr lang="fr-FR" b="1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9551E6-06BA-406D-BB83-9BC507DCA023}"/>
              </a:ext>
            </a:extLst>
          </p:cNvPr>
          <p:cNvGraphicFramePr/>
          <p:nvPr/>
        </p:nvGraphicFramePr>
        <p:xfrm>
          <a:off x="5087815" y="3204307"/>
          <a:ext cx="6928496" cy="1852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51A339-C6A9-4B3B-A656-27566A07F233}"/>
              </a:ext>
            </a:extLst>
          </p:cNvPr>
          <p:cNvSpPr txBox="1"/>
          <p:nvPr/>
        </p:nvSpPr>
        <p:spPr>
          <a:xfrm>
            <a:off x="7731449" y="388396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has-a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48493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07D3DC-C4B6-4051-97E1-A0AE1CC0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4" t="26462" r="60834" b="22051"/>
          <a:stretch/>
        </p:blipFill>
        <p:spPr>
          <a:xfrm>
            <a:off x="730241" y="103554"/>
            <a:ext cx="10731518" cy="66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</p:txBody>
      </p:sp>
    </p:spTree>
    <p:extLst>
      <p:ext uri="{BB962C8B-B14F-4D97-AF65-F5344CB8AC3E}">
        <p14:creationId xmlns:p14="http://schemas.microsoft.com/office/powerpoint/2010/main" val="1822927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977271"/>
          </a:xfrm>
        </p:spPr>
        <p:txBody>
          <a:bodyPr>
            <a:normAutofit/>
          </a:bodyPr>
          <a:lstStyle/>
          <a:p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lvl="1"/>
            <a:endParaRPr lang="fr-FR" dirty="0"/>
          </a:p>
          <a:p>
            <a:r>
              <a:rPr lang="fr-FR" b="1" u="sng" dirty="0" err="1"/>
              <a:t>Problem</a:t>
            </a:r>
            <a:r>
              <a:rPr lang="fr-FR" b="1" u="sng" dirty="0"/>
              <a:t>:</a:t>
            </a:r>
            <a:r>
              <a:rPr lang="fr-FR" dirty="0"/>
              <a:t>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efficiently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multiple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6D3CD-5B11-495E-B3A0-CB5140F0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object-oriented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803B9-381B-430F-B255-2378F7CE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Object-oriented programming (OOP) </a:t>
            </a:r>
            <a:r>
              <a:rPr lang="en-US" sz="2400" dirty="0"/>
              <a:t>is a programming language </a:t>
            </a:r>
            <a:r>
              <a:rPr lang="en-US" sz="2400" b="1" dirty="0"/>
              <a:t>paradigm</a:t>
            </a:r>
            <a:r>
              <a:rPr lang="en-US" sz="2400" dirty="0"/>
              <a:t> organized around </a:t>
            </a:r>
            <a:r>
              <a:rPr lang="en-US" sz="2400" b="1" dirty="0"/>
              <a:t>custom objects</a:t>
            </a:r>
            <a:r>
              <a:rPr lang="en-US" sz="2400" dirty="0"/>
              <a:t>.</a:t>
            </a:r>
          </a:p>
          <a:p>
            <a:endParaRPr lang="fr-FR" sz="2400" dirty="0"/>
          </a:p>
          <a:p>
            <a:r>
              <a:rPr lang="fr-FR" sz="2400" dirty="0" err="1"/>
              <a:t>Sometimes</a:t>
            </a:r>
            <a:r>
              <a:rPr lang="fr-FR" sz="2400" dirty="0"/>
              <a:t>, the </a:t>
            </a:r>
            <a:r>
              <a:rPr lang="fr-FR" sz="2400" b="1" dirty="0" err="1"/>
              <a:t>objects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for </a:t>
            </a:r>
            <a:r>
              <a:rPr lang="fr-FR" sz="2400" dirty="0" err="1"/>
              <a:t>our</a:t>
            </a:r>
            <a:r>
              <a:rPr lang="fr-FR" sz="2400" dirty="0"/>
              <a:t> programs </a:t>
            </a:r>
            <a:r>
              <a:rPr lang="fr-FR" sz="2400" dirty="0" err="1"/>
              <a:t>cannot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the basic </a:t>
            </a:r>
            <a:r>
              <a:rPr lang="fr-FR" sz="2400" dirty="0" err="1"/>
              <a:t>int</a:t>
            </a:r>
            <a:r>
              <a:rPr lang="fr-FR" sz="2400" dirty="0"/>
              <a:t>/</a:t>
            </a:r>
            <a:r>
              <a:rPr lang="fr-FR" sz="2400" dirty="0" err="1"/>
              <a:t>float</a:t>
            </a:r>
            <a:r>
              <a:rPr lang="fr-FR" sz="2400" dirty="0"/>
              <a:t>/</a:t>
            </a:r>
            <a:r>
              <a:rPr lang="fr-FR" sz="2400" dirty="0" err="1"/>
              <a:t>str</a:t>
            </a:r>
            <a:r>
              <a:rPr lang="fr-FR" sz="2400" dirty="0"/>
              <a:t>/</a:t>
            </a:r>
            <a:r>
              <a:rPr lang="fr-FR" sz="2400" dirty="0" err="1"/>
              <a:t>list</a:t>
            </a:r>
            <a:r>
              <a:rPr lang="fr-FR" sz="2400" dirty="0"/>
              <a:t>/dict types.</a:t>
            </a:r>
          </a:p>
          <a:p>
            <a:endParaRPr lang="fr-FR" sz="2400" dirty="0"/>
          </a:p>
          <a:p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can assemble variables </a:t>
            </a:r>
            <a:r>
              <a:rPr lang="fr-FR" sz="2400" dirty="0" err="1"/>
              <a:t>that</a:t>
            </a:r>
            <a:r>
              <a:rPr lang="fr-FR" sz="2400" dirty="0"/>
              <a:t> relate to the </a:t>
            </a:r>
            <a:r>
              <a:rPr lang="fr-FR" sz="2400" dirty="0" err="1"/>
              <a:t>same</a:t>
            </a:r>
            <a:r>
              <a:rPr lang="fr-FR" sz="2400" dirty="0"/>
              <a:t> concept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dictionnaries</a:t>
            </a:r>
            <a:r>
              <a:rPr lang="fr-FR" sz="2400" dirty="0"/>
              <a:t> (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as </a:t>
            </a:r>
            <a:r>
              <a:rPr lang="fr-FR" sz="2400" dirty="0" err="1"/>
              <a:t>object-oriented</a:t>
            </a:r>
            <a:r>
              <a:rPr lang="fr-FR" sz="2400" dirty="0"/>
              <a:t> </a:t>
            </a:r>
            <a:r>
              <a:rPr lang="fr-FR" sz="2400" dirty="0" err="1"/>
              <a:t>thinking</a:t>
            </a:r>
            <a:r>
              <a:rPr lang="fr-FR" sz="2400" dirty="0"/>
              <a:t>)…</a:t>
            </a:r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often</a:t>
            </a:r>
            <a:r>
              <a:rPr lang="fr-FR" sz="2400" dirty="0"/>
              <a:t> </a:t>
            </a:r>
            <a:r>
              <a:rPr lang="fr-FR" sz="2400" dirty="0" err="1"/>
              <a:t>prefer</a:t>
            </a:r>
            <a:r>
              <a:rPr lang="fr-FR" sz="2400" dirty="0"/>
              <a:t> to </a:t>
            </a:r>
            <a:r>
              <a:rPr lang="fr-FR" sz="2400" b="1" dirty="0" err="1"/>
              <a:t>create</a:t>
            </a:r>
            <a:r>
              <a:rPr lang="fr-FR" sz="2400" b="1" dirty="0"/>
              <a:t> </a:t>
            </a:r>
            <a:r>
              <a:rPr lang="fr-FR" sz="2400" b="1" dirty="0" err="1"/>
              <a:t>our</a:t>
            </a:r>
            <a:r>
              <a:rPr lang="fr-FR" sz="2400" b="1" dirty="0"/>
              <a:t> </a:t>
            </a:r>
            <a:r>
              <a:rPr lang="fr-FR" sz="2400" b="1" dirty="0" err="1"/>
              <a:t>own</a:t>
            </a:r>
            <a:r>
              <a:rPr lang="fr-FR" sz="2400" b="1" dirty="0"/>
              <a:t> custom types/</a:t>
            </a:r>
            <a:r>
              <a:rPr lang="fr-FR" sz="2400" b="1" dirty="0" err="1"/>
              <a:t>objects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604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1735015"/>
            <a:ext cx="4645152" cy="416494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...</a:t>
            </a:r>
          </a:p>
          <a:p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b="1" dirty="0" err="1"/>
              <a:t>sword</a:t>
            </a:r>
            <a:r>
              <a:rPr lang="fr-FR" dirty="0"/>
              <a:t>, a </a:t>
            </a:r>
            <a:r>
              <a:rPr lang="fr-FR" b="1" dirty="0" err="1"/>
              <a:t>bow</a:t>
            </a:r>
            <a:r>
              <a:rPr lang="fr-FR" dirty="0"/>
              <a:t>, a </a:t>
            </a:r>
            <a:r>
              <a:rPr lang="fr-FR" b="1" dirty="0"/>
              <a:t>staff</a:t>
            </a:r>
            <a:r>
              <a:rPr lang="fr-FR" dirty="0"/>
              <a:t>, etc.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…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, as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differently</a:t>
            </a:r>
            <a:r>
              <a:rPr lang="fr-FR" dirty="0"/>
              <a:t>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44BB154-DCD4-41EE-BA9A-FF3B03D220AC}"/>
              </a:ext>
            </a:extLst>
          </p:cNvPr>
          <p:cNvGraphicFramePr/>
          <p:nvPr/>
        </p:nvGraphicFramePr>
        <p:xfrm>
          <a:off x="6627446" y="2109568"/>
          <a:ext cx="4908061" cy="379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532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life to have </a:t>
            </a:r>
            <a:r>
              <a:rPr lang="fr-FR" b="1" dirty="0" err="1"/>
              <a:t>objects</a:t>
            </a:r>
            <a:r>
              <a:rPr lang="fr-FR" dirty="0"/>
              <a:t> and</a:t>
            </a:r>
            <a:r>
              <a:rPr lang="fr-FR" b="1" dirty="0"/>
              <a:t> </a:t>
            </a:r>
            <a:r>
              <a:rPr lang="fr-FR" b="1" dirty="0" err="1"/>
              <a:t>sub</a:t>
            </a:r>
            <a:r>
              <a:rPr lang="fr-FR" b="1" dirty="0"/>
              <a:t>-classes </a:t>
            </a:r>
            <a:r>
              <a:rPr lang="fr-FR" dirty="0"/>
              <a:t>of </a:t>
            </a:r>
            <a:r>
              <a:rPr lang="fr-FR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Cars, buses and trucks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b="1" dirty="0"/>
              <a:t> and </a:t>
            </a:r>
            <a:r>
              <a:rPr lang="fr-FR" b="1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b="1" dirty="0" err="1"/>
              <a:t>vehicles</a:t>
            </a:r>
            <a:r>
              <a:rPr lang="fr-FR" b="1" dirty="0"/>
              <a:t> </a:t>
            </a:r>
            <a:r>
              <a:rPr lang="fr-FR" b="1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b="1" dirty="0" err="1"/>
              <a:t>attributes</a:t>
            </a:r>
            <a:r>
              <a:rPr lang="fr-FR" dirty="0"/>
              <a:t> and </a:t>
            </a:r>
            <a:r>
              <a:rPr lang="fr-FR" b="1" dirty="0" err="1"/>
              <a:t>methods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b="1" dirty="0" err="1"/>
              <a:t>specific</a:t>
            </a:r>
            <a:r>
              <a:rPr lang="fr-FR" dirty="0"/>
              <a:t> to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AFEDF-8931-415B-B10E-4133E8F5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8" t="27897" r="15320" b="31282"/>
          <a:stretch/>
        </p:blipFill>
        <p:spPr>
          <a:xfrm>
            <a:off x="5933869" y="2278186"/>
            <a:ext cx="5936179" cy="25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6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61D348-35A9-47CE-8763-E40F41BC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09F44AA-86CF-4468-BB32-D93AFE480457}"/>
              </a:ext>
            </a:extLst>
          </p:cNvPr>
          <p:cNvSpPr/>
          <p:nvPr/>
        </p:nvSpPr>
        <p:spPr>
          <a:xfrm rot="10800000">
            <a:off x="7231499" y="4683988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D75FFB-640A-443D-86E6-77594202FCC3}"/>
              </a:ext>
            </a:extLst>
          </p:cNvPr>
          <p:cNvSpPr/>
          <p:nvPr/>
        </p:nvSpPr>
        <p:spPr>
          <a:xfrm rot="7355909">
            <a:off x="6960310" y="165895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97A4387-758F-49E0-9608-52F2BBAE6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18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4E5494-65EA-4247-9D1B-419EF85F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B5C50-A3F5-4BDC-BF79-5E91AF24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  <a:p>
            <a:r>
              <a:rPr lang="fr-FR" dirty="0"/>
              <a:t>And </a:t>
            </a:r>
            <a:r>
              <a:rPr lang="fr-FR" dirty="0" err="1"/>
              <a:t>reuse</a:t>
            </a:r>
            <a:r>
              <a:rPr lang="fr-FR" dirty="0"/>
              <a:t>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class in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b="1" dirty="0"/>
              <a:t> </a:t>
            </a:r>
            <a:r>
              <a:rPr lang="fr-FR" dirty="0"/>
              <a:t>of new class!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929DA31-0A4A-41BB-82C8-68C24F4BECAC}"/>
              </a:ext>
            </a:extLst>
          </p:cNvPr>
          <p:cNvSpPr/>
          <p:nvPr/>
        </p:nvSpPr>
        <p:spPr>
          <a:xfrm>
            <a:off x="5662680" y="530776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F84BDF-72EC-4792-8813-CBCE31AE4A0E}"/>
              </a:ext>
            </a:extLst>
          </p:cNvPr>
          <p:cNvSpPr/>
          <p:nvPr/>
        </p:nvSpPr>
        <p:spPr>
          <a:xfrm>
            <a:off x="5662680" y="263051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044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2F4D-45B3-4231-8669-684A6AA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and </a:t>
            </a:r>
            <a:r>
              <a:rPr lang="fr-FR" b="1" dirty="0"/>
              <a:t>« </a:t>
            </a:r>
            <a:r>
              <a:rPr lang="fr-FR" b="1" dirty="0" err="1"/>
              <a:t>is-a</a:t>
            </a:r>
            <a:r>
              <a:rPr lang="fr-FR" b="1" dirty="0"/>
              <a:t> » </a:t>
            </a:r>
            <a:r>
              <a:rPr lang="fr-FR" dirty="0" err="1"/>
              <a:t>relationship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F3FB4-AB4B-4DA5-85C2-0F4C0628F3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useful</a:t>
            </a:r>
            <a:endParaRPr lang="fr-FR" dirty="0"/>
          </a:p>
          <a:p>
            <a:pPr lvl="1"/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for </a:t>
            </a:r>
            <a:r>
              <a:rPr lang="fr-FR" b="1" dirty="0"/>
              <a:t>code</a:t>
            </a:r>
            <a:r>
              <a:rPr lang="fr-FR" dirty="0"/>
              <a:t> </a:t>
            </a:r>
            <a:r>
              <a:rPr lang="fr-FR" b="1" dirty="0" err="1"/>
              <a:t>reuse</a:t>
            </a:r>
            <a:endParaRPr lang="fr-FR" b="1" dirty="0"/>
          </a:p>
          <a:p>
            <a:pPr lvl="1"/>
            <a:r>
              <a:rPr lang="fr-FR" dirty="0"/>
              <a:t>and </a:t>
            </a:r>
            <a:r>
              <a:rPr lang="fr-FR" b="1" dirty="0" err="1"/>
              <a:t>better</a:t>
            </a:r>
            <a:r>
              <a:rPr lang="fr-FR" dirty="0"/>
              <a:t> </a:t>
            </a:r>
            <a:r>
              <a:rPr lang="fr-FR" b="1" dirty="0"/>
              <a:t>architecture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code!</a:t>
            </a:r>
          </a:p>
          <a:p>
            <a:pPr lvl="1"/>
            <a:endParaRPr lang="fr-FR" dirty="0"/>
          </a:p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a </a:t>
            </a:r>
            <a:r>
              <a:rPr lang="fr-FR" b="1" u="sng" dirty="0"/>
              <a:t>« </a:t>
            </a:r>
            <a:r>
              <a:rPr lang="fr-FR" b="1" u="sng" dirty="0" err="1"/>
              <a:t>is-a</a:t>
            </a:r>
            <a:r>
              <a:rPr lang="fr-FR" b="1" u="sng" dirty="0"/>
              <a:t> »</a:t>
            </a:r>
            <a:r>
              <a:rPr lang="fr-FR" dirty="0"/>
              <a:t>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AAB202-7F74-4728-BACD-456EFB808B45}"/>
              </a:ext>
            </a:extLst>
          </p:cNvPr>
          <p:cNvGraphicFramePr/>
          <p:nvPr/>
        </p:nvGraphicFramePr>
        <p:xfrm>
          <a:off x="5933869" y="3024554"/>
          <a:ext cx="6135077" cy="13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520DD6-4EBA-47DF-8BB1-D74EEA8329F6}"/>
              </a:ext>
            </a:extLst>
          </p:cNvPr>
          <p:cNvSpPr txBox="1"/>
          <p:nvPr/>
        </p:nvSpPr>
        <p:spPr>
          <a:xfrm>
            <a:off x="8239407" y="3429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is-a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16116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B089-75AD-42BC-B4B3-2C9CBDC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and/or a staff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3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793ACC0E-503E-4E9A-93BC-E270ED9C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3CB67-6EB5-4868-A0A1-23FB981B2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19487" r="60867" b="22301"/>
          <a:stretch/>
        </p:blipFill>
        <p:spPr>
          <a:xfrm>
            <a:off x="2536426" y="57071"/>
            <a:ext cx="9655573" cy="6757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C60293A-E196-4591-A4C2-BE3AF79E4BF9}"/>
              </a:ext>
            </a:extLst>
          </p:cNvPr>
          <p:cNvSpPr txBox="1">
            <a:spLocks/>
          </p:cNvSpPr>
          <p:nvPr/>
        </p:nvSpPr>
        <p:spPr>
          <a:xfrm>
            <a:off x="236417" y="799124"/>
            <a:ext cx="2076937" cy="193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4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3D022E4C-C446-4528-85B0-69504BB7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" y="3633952"/>
            <a:ext cx="2321901" cy="30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0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B2CC-E685-4577-883F-5F9B05C2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Good practice in Object-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D8DF4-530A-4D7C-A5C5-2CABAE2C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 </a:t>
            </a:r>
            <a:r>
              <a:rPr lang="fr-FR" dirty="0" err="1"/>
              <a:t>mentionned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b="1" dirty="0" err="1"/>
              <a:t>constructors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practice.</a:t>
            </a:r>
          </a:p>
          <a:p>
            <a:endParaRPr lang="fr-FR" dirty="0"/>
          </a:p>
          <a:p>
            <a:r>
              <a:rPr lang="fr-FR" dirty="0"/>
              <a:t>In addition,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to use </a:t>
            </a:r>
            <a:r>
              <a:rPr lang="fr-FR" b="1" dirty="0"/>
              <a:t>setters</a:t>
            </a:r>
            <a:r>
              <a:rPr lang="fr-FR" dirty="0"/>
              <a:t> and </a:t>
            </a:r>
            <a:r>
              <a:rPr lang="fr-FR" b="1" dirty="0"/>
              <a:t>getters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also</a:t>
            </a:r>
            <a:r>
              <a:rPr lang="fr-FR" dirty="0"/>
              <a:t>, to </a:t>
            </a:r>
            <a:r>
              <a:rPr lang="fr-FR" dirty="0" err="1"/>
              <a:t>define</a:t>
            </a:r>
            <a:r>
              <a:rPr lang="fr-FR" dirty="0"/>
              <a:t> if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/>
              <a:t>public</a:t>
            </a:r>
            <a:r>
              <a:rPr lang="fr-FR" dirty="0"/>
              <a:t> or </a:t>
            </a:r>
            <a:r>
              <a:rPr lang="fr-FR" b="1" dirty="0" err="1"/>
              <a:t>private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52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3FC585-D4D8-44C9-9485-C0D97180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157B1-2D95-444B-B221-2B42209B8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923" y="2165620"/>
            <a:ext cx="5305395" cy="4692380"/>
          </a:xfrm>
        </p:spPr>
        <p:txBody>
          <a:bodyPr>
            <a:normAutofit/>
          </a:bodyPr>
          <a:lstStyle/>
          <a:p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design a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prints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Hero on screen.</a:t>
            </a:r>
          </a:p>
          <a:p>
            <a:endParaRPr lang="fr-FR" dirty="0"/>
          </a:p>
          <a:p>
            <a:r>
              <a:rPr lang="fr-FR" dirty="0"/>
              <a:t>A possible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And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works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just</a:t>
            </a:r>
            <a:r>
              <a:rPr lang="fr-FR" dirty="0">
                <a:sym typeface="Wingdings" panose="05000000000000000000" pitchFamily="2" charset="2"/>
              </a:rPr>
              <a:t> fine!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However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considered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bad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practice</a:t>
            </a:r>
            <a:r>
              <a:rPr lang="fr-FR" dirty="0">
                <a:sym typeface="Wingdings" panose="05000000000000000000" pitchFamily="2" charset="2"/>
              </a:rPr>
              <a:t>.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1ABF9-11AD-409A-9565-1FB7EE4F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3" t="27898" r="19551" b="26154"/>
          <a:stretch/>
        </p:blipFill>
        <p:spPr>
          <a:xfrm>
            <a:off x="5853723" y="1938215"/>
            <a:ext cx="6103326" cy="46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4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6BB355-48A7-44D1-A3F2-C260C6A7B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19897" r="18269" b="23077"/>
          <a:stretch/>
        </p:blipFill>
        <p:spPr>
          <a:xfrm>
            <a:off x="5774318" y="1127368"/>
            <a:ext cx="6280526" cy="5578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74D3-547E-4327-B75E-6B3101CE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Setters and getters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B6B-1EEE-4E0F-9DB7-C37642D7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323" y="2165621"/>
            <a:ext cx="5406995" cy="3922564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Good practice: </a:t>
            </a:r>
            <a:r>
              <a:rPr lang="fr-FR" dirty="0"/>
              <a:t>design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getting</a:t>
            </a:r>
            <a:r>
              <a:rPr lang="fr-FR" dirty="0"/>
              <a:t> and setting </a:t>
            </a:r>
            <a:r>
              <a:rPr lang="fr-FR" dirty="0" err="1"/>
              <a:t>attributes</a:t>
            </a:r>
            <a:r>
              <a:rPr lang="fr-FR" dirty="0"/>
              <a:t> of a class</a:t>
            </a:r>
          </a:p>
          <a:p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</a:t>
            </a:r>
            <a:r>
              <a:rPr lang="fr-FR" dirty="0" err="1"/>
              <a:t>fetches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value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demonstrate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a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display_current_life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FAB7F9-9FE0-4BAF-8C7D-31B16A25CD73}"/>
              </a:ext>
            </a:extLst>
          </p:cNvPr>
          <p:cNvSpPr/>
          <p:nvPr/>
        </p:nvSpPr>
        <p:spPr>
          <a:xfrm rot="16200000">
            <a:off x="10517856" y="552091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F6A5CA-7294-4BB4-BE6D-DD6AFECDC465}"/>
              </a:ext>
            </a:extLst>
          </p:cNvPr>
          <p:cNvSpPr/>
          <p:nvPr/>
        </p:nvSpPr>
        <p:spPr>
          <a:xfrm>
            <a:off x="5933869" y="33703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2F945A-59B3-4360-BAFA-F245B48A62CA}"/>
              </a:ext>
            </a:extLst>
          </p:cNvPr>
          <p:cNvSpPr/>
          <p:nvPr/>
        </p:nvSpPr>
        <p:spPr>
          <a:xfrm>
            <a:off x="6198853" y="51972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50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E4DA9-445D-48A6-9B3B-D8E47F2D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hero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35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F0989-1A63-46B7-8BCA-1FACED7D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90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 err="1"/>
              <a:t>Actually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 </a:t>
            </a:r>
            <a:r>
              <a:rPr lang="fr-FR" b="1" dirty="0"/>
              <a:t>more </a:t>
            </a:r>
            <a:r>
              <a:rPr lang="fr-FR" b="1" dirty="0" err="1"/>
              <a:t>modular</a:t>
            </a:r>
            <a:r>
              <a:rPr lang="fr-FR" b="1" dirty="0"/>
              <a:t> and stable.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BACBF-7D73-42A0-B428-878ADB9D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0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2CB213-472A-4470-9278-014B5A6A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52093"/>
          <a:stretch/>
        </p:blipFill>
        <p:spPr>
          <a:xfrm>
            <a:off x="6417684" y="1540236"/>
            <a:ext cx="5557993" cy="2048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no longer </a:t>
            </a:r>
            <a:r>
              <a:rPr lang="fr-FR" dirty="0" err="1"/>
              <a:t>work</a:t>
            </a:r>
            <a:r>
              <a:rPr lang="fr-FR" dirty="0"/>
              <a:t>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1E7A3FF-F739-4AFB-BA9B-1FC7C6C2CD73}"/>
              </a:ext>
            </a:extLst>
          </p:cNvPr>
          <p:cNvSpPr/>
          <p:nvPr/>
        </p:nvSpPr>
        <p:spPr>
          <a:xfrm>
            <a:off x="6689968" y="32687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5607F-25F0-49CD-A50D-2713B47B3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54" t="56205" r="18141" b="22667"/>
          <a:stretch/>
        </p:blipFill>
        <p:spPr>
          <a:xfrm>
            <a:off x="5533515" y="4275394"/>
            <a:ext cx="6442162" cy="233642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16915CE-1A0D-42F3-8B53-80D6572B7D6F}"/>
              </a:ext>
            </a:extLst>
          </p:cNvPr>
          <p:cNvSpPr/>
          <p:nvPr/>
        </p:nvSpPr>
        <p:spPr>
          <a:xfrm>
            <a:off x="5375732" y="5125128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7AF099-A05E-41B7-AEBD-AB761BDAFAD0}"/>
              </a:ext>
            </a:extLst>
          </p:cNvPr>
          <p:cNvSpPr/>
          <p:nvPr/>
        </p:nvSpPr>
        <p:spPr>
          <a:xfrm rot="5400000">
            <a:off x="10844003" y="600612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503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00071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/>
              <a:t>But,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one line </a:t>
            </a:r>
            <a:r>
              <a:rPr lang="fr-FR" dirty="0"/>
              <a:t>to change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3845A-DA5D-402F-B887-7AEA41D5F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E28015-6AEE-439A-BAA2-CD5D55618AFA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97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setters and getters for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/>
              <a:t> code </a:t>
            </a:r>
            <a:r>
              <a:rPr lang="fr-FR" dirty="0"/>
              <a:t>more </a:t>
            </a:r>
            <a:r>
              <a:rPr lang="fr-FR" dirty="0" err="1"/>
              <a:t>modular</a:t>
            </a:r>
            <a:r>
              <a:rPr lang="fr-FR" dirty="0"/>
              <a:t> and </a:t>
            </a:r>
            <a:r>
              <a:rPr lang="fr-FR" dirty="0" err="1"/>
              <a:t>robust</a:t>
            </a:r>
            <a:r>
              <a:rPr lang="fr-FR" dirty="0"/>
              <a:t> to change.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 practice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6A763-E3E6-452F-A1F2-0E6FE35DF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920F00B-B26D-4586-A3AD-BAA6A6763E5B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9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Defining</a:t>
            </a:r>
            <a:r>
              <a:rPr lang="fr-FR" dirty="0"/>
              <a:t>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421B7F-6475-4DD2-8B27-2109E2B83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7840"/>
              </p:ext>
            </p:extLst>
          </p:nvPr>
        </p:nvGraphicFramePr>
        <p:xfrm>
          <a:off x="6236678" y="1687399"/>
          <a:ext cx="5556738" cy="379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584">
                  <a:extLst>
                    <a:ext uri="{9D8B030D-6E8A-4147-A177-3AD203B41FA5}">
                      <a16:colId xmlns:a16="http://schemas.microsoft.com/office/drawing/2014/main" val="1410500434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4255586293"/>
                    </a:ext>
                  </a:extLst>
                </a:gridCol>
                <a:gridCol w="1258277">
                  <a:extLst>
                    <a:ext uri="{9D8B030D-6E8A-4147-A177-3AD203B41FA5}">
                      <a16:colId xmlns:a16="http://schemas.microsoft.com/office/drawing/2014/main" val="800331294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342927104"/>
                    </a:ext>
                  </a:extLst>
                </a:gridCol>
              </a:tblGrid>
              <a:tr h="418707">
                <a:tc>
                  <a:txBody>
                    <a:bodyPr/>
                    <a:lstStyle/>
                    <a:p>
                      <a:r>
                        <a:rPr lang="fr-FR" b="1" dirty="0"/>
                        <a:t>Type of </a:t>
                      </a:r>
                      <a:r>
                        <a:rPr lang="fr-FR" b="1" dirty="0" err="1"/>
                        <a:t>attribute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Protected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Private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86572"/>
                  </a:ext>
                </a:extLst>
              </a:tr>
              <a:tr h="993112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within</a:t>
                      </a:r>
                      <a:r>
                        <a:rPr lang="fr-FR" b="1" dirty="0"/>
                        <a:t> the class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45096"/>
                  </a:ext>
                </a:extLst>
              </a:tr>
              <a:tr h="922215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of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11067"/>
                  </a:ext>
                </a:extLst>
              </a:tr>
              <a:tr h="1260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It </a:t>
                      </a:r>
                      <a:r>
                        <a:rPr lang="fr-FR" b="1" dirty="0" err="1"/>
                        <a:t>is</a:t>
                      </a:r>
                      <a:r>
                        <a:rPr lang="fr-FR" b="1" dirty="0"/>
                        <a:t> acceptable for </a:t>
                      </a:r>
                      <a:r>
                        <a:rPr lang="fr-FR" b="1" dirty="0" err="1"/>
                        <a:t>this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attribute</a:t>
                      </a:r>
                      <a:r>
                        <a:rPr lang="fr-FR" b="1" dirty="0"/>
                        <a:t> to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functions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Does</a:t>
                      </a:r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apply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3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23B36-5DED-4949-8A0C-95E11C866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79136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For instance,</a:t>
            </a:r>
          </a:p>
          <a:p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total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endParaRPr lang="fr-FR" dirty="0"/>
          </a:p>
          <a:p>
            <a:pPr lvl="1"/>
            <a:r>
              <a:rPr lang="fr-FR" dirty="0"/>
              <a:t>(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and </a:t>
            </a:r>
            <a:r>
              <a:rPr lang="fr-FR" dirty="0" err="1"/>
              <a:t>shall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in the </a:t>
            </a:r>
            <a:r>
              <a:rPr lang="fr-FR" dirty="0" err="1"/>
              <a:t>game</a:t>
            </a:r>
            <a:r>
              <a:rPr lang="fr-FR" dirty="0"/>
              <a:t>!)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change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Hero’s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5152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79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private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double </a:t>
            </a:r>
            <a:r>
              <a:rPr lang="fr-FR" b="1" dirty="0" err="1"/>
              <a:t>underscore</a:t>
            </a:r>
            <a:r>
              <a:rPr lang="fr-FR" b="1" dirty="0"/>
              <a:t> (__)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  <a:p>
            <a:r>
              <a:rPr lang="fr-FR" dirty="0"/>
              <a:t>Calling </a:t>
            </a:r>
            <a:r>
              <a:rPr lang="fr-FR" dirty="0" err="1"/>
              <a:t>it</a:t>
            </a:r>
            <a:r>
              <a:rPr lang="fr-FR" dirty="0"/>
              <a:t> or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has no </a:t>
            </a:r>
            <a:r>
              <a:rPr lang="fr-FR" dirty="0" err="1"/>
              <a:t>effect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170F5-8805-4EA2-B5D3-3DAEE918C25E}"/>
              </a:ext>
            </a:extLst>
          </p:cNvPr>
          <p:cNvSpPr/>
          <p:nvPr/>
        </p:nvSpPr>
        <p:spPr>
          <a:xfrm>
            <a:off x="6369539" y="407199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87F5F4-DB35-42B0-9139-51CD0D4401F2}"/>
              </a:ext>
            </a:extLst>
          </p:cNvPr>
          <p:cNvSpPr/>
          <p:nvPr/>
        </p:nvSpPr>
        <p:spPr>
          <a:xfrm>
            <a:off x="6369539" y="6141429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6B1DBD-0EA0-40F6-B462-5057CA763934}"/>
              </a:ext>
            </a:extLst>
          </p:cNvPr>
          <p:cNvSpPr/>
          <p:nvPr/>
        </p:nvSpPr>
        <p:spPr>
          <a:xfrm>
            <a:off x="7069016" y="95332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609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Protected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protected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single </a:t>
            </a:r>
            <a:r>
              <a:rPr lang="fr-FR" b="1" dirty="0" err="1"/>
              <a:t>underscore</a:t>
            </a:r>
            <a:r>
              <a:rPr lang="fr-FR" b="1" dirty="0"/>
              <a:t> (_)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4919-8C95-4BB6-8B69-6270FD0E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7282" r="69744" b="20820"/>
          <a:stretch/>
        </p:blipFill>
        <p:spPr>
          <a:xfrm>
            <a:off x="6006124" y="1133231"/>
            <a:ext cx="5842000" cy="549451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3BBC5E-6A5D-40F7-87A7-771ECE42B8BB}"/>
              </a:ext>
            </a:extLst>
          </p:cNvPr>
          <p:cNvSpPr/>
          <p:nvPr/>
        </p:nvSpPr>
        <p:spPr>
          <a:xfrm>
            <a:off x="6365631" y="216186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091806D-603C-449B-B37D-BCD606A2E44B}"/>
              </a:ext>
            </a:extLst>
          </p:cNvPr>
          <p:cNvSpPr/>
          <p:nvPr/>
        </p:nvSpPr>
        <p:spPr>
          <a:xfrm>
            <a:off x="5619263" y="521377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8C6E14-ADEE-43B9-8137-1F704EB19BA1}"/>
              </a:ext>
            </a:extLst>
          </p:cNvPr>
          <p:cNvSpPr/>
          <p:nvPr/>
        </p:nvSpPr>
        <p:spPr>
          <a:xfrm>
            <a:off x="5629033" y="624540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342CEF-F08F-4A94-879D-75C1AD24206D}"/>
              </a:ext>
            </a:extLst>
          </p:cNvPr>
          <p:cNvSpPr/>
          <p:nvPr/>
        </p:nvSpPr>
        <p:spPr>
          <a:xfrm>
            <a:off x="6361724" y="396376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6B56-76D3-49C6-A5C3-832FC6762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42214"/>
          <a:stretch/>
        </p:blipFill>
        <p:spPr>
          <a:xfrm>
            <a:off x="6417684" y="1002916"/>
            <a:ext cx="5722364" cy="254432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84AD7F7-76C5-4CEE-A12F-7710BC979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487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12" y="2993293"/>
            <a:ext cx="4645152" cy="3024554"/>
          </a:xfrm>
        </p:spPr>
        <p:txBody>
          <a:bodyPr>
            <a:normAutofit/>
          </a:bodyPr>
          <a:lstStyle/>
          <a:p>
            <a:r>
              <a:rPr lang="fr-FR" dirty="0"/>
              <a:t>Last but not least,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good practice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i.e</a:t>
            </a:r>
            <a:r>
              <a:rPr lang="fr-FR" dirty="0"/>
              <a:t> default setter/getter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 err="1"/>
              <a:t>property</a:t>
            </a:r>
            <a:r>
              <a:rPr lang="fr-FR" dirty="0"/>
              <a:t> keyword.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3F9708-3713-46B0-9183-B8E62AAA9BD3}"/>
              </a:ext>
            </a:extLst>
          </p:cNvPr>
          <p:cNvSpPr/>
          <p:nvPr/>
        </p:nvSpPr>
        <p:spPr>
          <a:xfrm rot="18120526">
            <a:off x="7362093" y="445343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479F3-2EE8-4E67-9A17-9F76E5464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79" r="18782" b="38000"/>
          <a:stretch/>
        </p:blipFill>
        <p:spPr>
          <a:xfrm>
            <a:off x="5370332" y="125617"/>
            <a:ext cx="6380256" cy="42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4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B829C-7BA2-4D04-B7EF-2841BFE07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26196"/>
          <a:stretch/>
        </p:blipFill>
        <p:spPr>
          <a:xfrm>
            <a:off x="6236784" y="1028677"/>
            <a:ext cx="5942594" cy="518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2"/>
            <a:ext cx="5710445" cy="3864707"/>
          </a:xfrm>
        </p:spPr>
        <p:txBody>
          <a:bodyPr>
            <a:normAutofit/>
          </a:bodyPr>
          <a:lstStyle/>
          <a:p>
            <a:r>
              <a:rPr lang="fr-FR" dirty="0" err="1"/>
              <a:t>Thanks</a:t>
            </a:r>
            <a:r>
              <a:rPr lang="fr-FR" dirty="0"/>
              <a:t> to the </a:t>
            </a:r>
            <a:r>
              <a:rPr lang="fr-FR" b="1" dirty="0" err="1"/>
              <a:t>property</a:t>
            </a:r>
            <a:r>
              <a:rPr lang="fr-FR" dirty="0"/>
              <a:t> keyword…</a:t>
            </a:r>
          </a:p>
          <a:p>
            <a:r>
              <a:rPr lang="fr-FR" dirty="0" err="1"/>
              <a:t>Whenever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b="1" i="1" dirty="0" err="1"/>
              <a:t>my_cat_hero.current_lifepoints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call the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i.e.</a:t>
            </a:r>
          </a:p>
          <a:p>
            <a:pPr marL="0" indent="0" algn="ctr">
              <a:buNone/>
            </a:pPr>
            <a:r>
              <a:rPr lang="fr-FR" b="1" i="1" dirty="0" err="1"/>
              <a:t>my_cat_hero.get_current_lifepoints</a:t>
            </a:r>
            <a:r>
              <a:rPr lang="fr-FR" b="1" i="1" dirty="0"/>
              <a:t>()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20CBD2-58A5-4A0F-9A4C-56B13580FB1B}"/>
              </a:ext>
            </a:extLst>
          </p:cNvPr>
          <p:cNvSpPr/>
          <p:nvPr/>
        </p:nvSpPr>
        <p:spPr>
          <a:xfrm>
            <a:off x="5877169" y="5508893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56759F-5818-48D8-8627-04CC24F7ACCC}"/>
              </a:ext>
            </a:extLst>
          </p:cNvPr>
          <p:cNvSpPr/>
          <p:nvPr/>
        </p:nvSpPr>
        <p:spPr>
          <a:xfrm>
            <a:off x="6314831" y="362961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885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1C43D-9F9A-43F5-B9CB-D06D2B3E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16512"/>
          <a:stretch/>
        </p:blipFill>
        <p:spPr>
          <a:xfrm>
            <a:off x="5370332" y="125617"/>
            <a:ext cx="6380256" cy="6628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3"/>
            <a:ext cx="4997887" cy="3024554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similarly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/>
              <a:t>setter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assign</a:t>
            </a:r>
            <a:r>
              <a:rPr lang="fr-FR" dirty="0"/>
              <a:t> a value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  <a:endParaRPr lang="fr-FR" b="1" i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DEC32F4-F48D-491B-A917-EEBDCD1A1C47}"/>
              </a:ext>
            </a:extLst>
          </p:cNvPr>
          <p:cNvSpPr/>
          <p:nvPr/>
        </p:nvSpPr>
        <p:spPr>
          <a:xfrm>
            <a:off x="4932670" y="58576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7535E70-A8CF-4434-95E1-ABF2203702E5}"/>
              </a:ext>
            </a:extLst>
          </p:cNvPr>
          <p:cNvSpPr/>
          <p:nvPr/>
        </p:nvSpPr>
        <p:spPr>
          <a:xfrm>
            <a:off x="5767754" y="243840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07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CE737-52C0-430B-A1DD-A2444E2D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17743"/>
          <a:stretch/>
        </p:blipFill>
        <p:spPr>
          <a:xfrm>
            <a:off x="6417684" y="1002915"/>
            <a:ext cx="5722364" cy="561926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620C015-2E58-4074-84C9-490468CBC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26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On top of a class </a:t>
            </a:r>
            <a:r>
              <a:rPr lang="fr-FR" b="1" dirty="0" err="1"/>
              <a:t>attributes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b="1" dirty="0"/>
              <a:t>.</a:t>
            </a:r>
          </a:p>
          <a:p>
            <a:r>
              <a:rPr lang="fr-FR" b="1" dirty="0"/>
              <a:t>Methods: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b="1" dirty="0"/>
              <a:t>Methods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use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  <a:endParaRPr lang="fr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568CC-EBE5-4A99-B935-0A0718D7E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4" t="26051" r="22885" b="20206"/>
          <a:stretch/>
        </p:blipFill>
        <p:spPr>
          <a:xfrm>
            <a:off x="6096000" y="859314"/>
            <a:ext cx="5838092" cy="58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4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self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In all the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 keyword,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self</a:t>
            </a:r>
            <a:r>
              <a:rPr lang="fr-FR" dirty="0"/>
              <a:t>.</a:t>
            </a:r>
            <a:endParaRPr lang="fr-FR" b="1" dirty="0"/>
          </a:p>
          <a:p>
            <a:r>
              <a:rPr lang="fr-FR" b="1" dirty="0"/>
              <a:t>Self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 the </a:t>
            </a:r>
            <a:r>
              <a:rPr lang="fr-FR" dirty="0" err="1"/>
              <a:t>object</a:t>
            </a:r>
            <a:r>
              <a:rPr lang="fr-FR" dirty="0"/>
              <a:t> on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.</a:t>
            </a:r>
          </a:p>
          <a:p>
            <a:r>
              <a:rPr lang="fr-FR" dirty="0"/>
              <a:t>It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fecth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values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7832E-FCDC-4958-84B5-727D272DD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9" t="65401" r="22628" b="22872"/>
          <a:stretch/>
        </p:blipFill>
        <p:spPr>
          <a:xfrm>
            <a:off x="396989" y="5321225"/>
            <a:ext cx="7880541" cy="1386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2D745-CBB1-4005-971B-D661E32DC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11" t="48000" r="34551" b="29846"/>
          <a:stretch/>
        </p:blipFill>
        <p:spPr>
          <a:xfrm>
            <a:off x="7380356" y="1771776"/>
            <a:ext cx="4150616" cy="31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212E6-5B4F-4D1E-BAC8-7E5EEB835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59" t="63590" r="37180" b="30666"/>
          <a:stretch/>
        </p:blipFill>
        <p:spPr>
          <a:xfrm>
            <a:off x="7380356" y="341180"/>
            <a:ext cx="3608076" cy="10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870B-E345-4FD0-96B6-3058B39A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250F-0126-4BDC-8F7A-A5569A4CF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fr-FR" dirty="0"/>
              <a:t>A custom class </a:t>
            </a:r>
            <a:r>
              <a:rPr lang="fr-FR" dirty="0" err="1"/>
              <a:t>also</a:t>
            </a:r>
            <a:r>
              <a:rPr lang="fr-FR" dirty="0"/>
              <a:t> has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double </a:t>
            </a:r>
            <a:r>
              <a:rPr lang="fr-FR" b="1" dirty="0" err="1"/>
              <a:t>underscores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/>
              <a:t>)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do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basic </a:t>
            </a:r>
            <a:r>
              <a:rPr lang="fr-FR" dirty="0" err="1"/>
              <a:t>operations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/>
              <a:t>(More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!)</a:t>
            </a:r>
          </a:p>
        </p:txBody>
      </p:sp>
      <p:pic>
        <p:nvPicPr>
          <p:cNvPr id="2050" name="Picture 2" descr="RÃ©sultat de recherche d'images pour &quot;special methods&quot;">
            <a:extLst>
              <a:ext uri="{FF2B5EF4-FFF2-40B4-BE49-F238E27FC236}">
                <a16:creationId xmlns:a16="http://schemas.microsoft.com/office/drawing/2014/main" id="{083536CD-8410-4A7B-87DF-A9C587F1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6" y="2024184"/>
            <a:ext cx="5745177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5723</TotalTime>
  <Words>2507</Words>
  <Application>Microsoft Office PowerPoint</Application>
  <PresentationFormat>Widescreen</PresentationFormat>
  <Paragraphs>272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2021 – W6S1-2 Object-oriented programming</vt:lpstr>
      <vt:lpstr>Outline (Week6, Session1-2 – W6S1-2)</vt:lpstr>
      <vt:lpstr>What is object-oriented programming?</vt:lpstr>
      <vt:lpstr>Our toy example for this class: a video game hero</vt:lpstr>
      <vt:lpstr>Class attributes</vt:lpstr>
      <vt:lpstr>Class attributes</vt:lpstr>
      <vt:lpstr>Class methods</vt:lpstr>
      <vt:lpstr>The self keyword</vt:lpstr>
      <vt:lpstr>Class special methods</vt:lpstr>
      <vt:lpstr>The most important special method: the __init__ constructor method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Default values in methods and functions</vt:lpstr>
      <vt:lpstr>Default values in methods and functions</vt:lpstr>
      <vt:lpstr>The __dict__ special attribute</vt:lpstr>
      <vt:lpstr>About special methods</vt:lpstr>
      <vt:lpstr>About special methods</vt:lpstr>
      <vt:lpstr>The str special method</vt:lpstr>
      <vt:lpstr>Call method</vt:lpstr>
      <vt:lpstr>Call method</vt:lpstr>
      <vt:lpstr>Our toy example for this class: a RPG hero</vt:lpstr>
      <vt:lpstr>Introducing a Weapon class object!</vt:lpstr>
      <vt:lpstr>Equip a weapon! (a.k.a the « has-a » relationship)</vt:lpstr>
      <vt:lpstr>The « has-a » relationship</vt:lpstr>
      <vt:lpstr>PowerPoint Presentation</vt:lpstr>
      <vt:lpstr>Conclusion</vt:lpstr>
      <vt:lpstr>Modifying our Weapon class object</vt:lpstr>
      <vt:lpstr>Objects and sub-classes of objects</vt:lpstr>
      <vt:lpstr>Objects and sub-classes of objects</vt:lpstr>
      <vt:lpstr>Introducting inheritance! (a.k.a. the « is-a » relationship)</vt:lpstr>
      <vt:lpstr>Introducting inheritance! (a.k.a. the « is-a » relationship)</vt:lpstr>
      <vt:lpstr>Inheritance and « is-a » relationship</vt:lpstr>
      <vt:lpstr>Let us then equip a sword and/or a staff on our beloved cat Hero!</vt:lpstr>
      <vt:lpstr>PowerPoint Presentation</vt:lpstr>
      <vt:lpstr>Good practice in Object-Oriented Programming</vt:lpstr>
      <vt:lpstr>Display lifepoints method</vt:lpstr>
      <vt:lpstr>Setters and getters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Defining public, protected and private attributes</vt:lpstr>
      <vt:lpstr>Why is it good practice to use public, protected and private attributes?</vt:lpstr>
      <vt:lpstr>Private attributes</vt:lpstr>
      <vt:lpstr>Private attributes</vt:lpstr>
      <vt:lpstr>Protected attributes</vt:lpstr>
      <vt:lpstr>Merging everything,  by setting attributes  properties using the property keyword</vt:lpstr>
      <vt:lpstr>Merging everything,  by setting attributes  properties using the property keyword</vt:lpstr>
      <vt:lpstr>Merging everything,  by setting attributes  properties using the property keyword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872</cp:revision>
  <dcterms:created xsi:type="dcterms:W3CDTF">2020-05-19T08:08:47Z</dcterms:created>
  <dcterms:modified xsi:type="dcterms:W3CDTF">2021-08-23T09:55:27Z</dcterms:modified>
</cp:coreProperties>
</file>